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7"/>
  </p:notesMasterIdLst>
  <p:sldIdLst>
    <p:sldId id="257" r:id="rId3"/>
    <p:sldId id="258" r:id="rId4"/>
    <p:sldId id="264" r:id="rId5"/>
    <p:sldId id="260" r:id="rId6"/>
    <p:sldId id="269" r:id="rId7"/>
    <p:sldId id="270" r:id="rId8"/>
    <p:sldId id="271" r:id="rId9"/>
    <p:sldId id="273" r:id="rId10"/>
    <p:sldId id="275" r:id="rId11"/>
    <p:sldId id="276" r:id="rId12"/>
    <p:sldId id="277" r:id="rId13"/>
    <p:sldId id="278" r:id="rId14"/>
    <p:sldId id="272" r:id="rId15"/>
    <p:sldId id="262" r:id="rId1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8" d="100"/>
          <a:sy n="78" d="100"/>
        </p:scale>
        <p:origin x="-1146" y="1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285B7C-11E4-4E34-80C0-8D382FD98101}" type="datetimeFigureOut">
              <a:rPr lang="fr-FR" smtClean="0"/>
              <a:t>25/01/2018</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575E3E-08C1-478D-8AD7-D5B1C48E3402}" type="slidenum">
              <a:rPr lang="fr-FR" smtClean="0"/>
              <a:t>‹N°›</a:t>
            </a:fld>
            <a:endParaRPr lang="fr-FR"/>
          </a:p>
        </p:txBody>
      </p:sp>
    </p:spTree>
    <p:extLst>
      <p:ext uri="{BB962C8B-B14F-4D97-AF65-F5344CB8AC3E}">
        <p14:creationId xmlns:p14="http://schemas.microsoft.com/office/powerpoint/2010/main" val="2371998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86605C60-2B62-42C0-A4D9-630650A39925}" type="datetimeFigureOut">
              <a:rPr lang="fr-FR" smtClean="0"/>
              <a:t>25/01/2018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3BFE2F2-1D7C-4392-9CF2-72679CE31988}" type="slidenum">
              <a:rPr lang="fr-FR" smtClean="0"/>
              <a:t>‹N°›</a:t>
            </a:fld>
            <a:endParaRPr lang="fr-FR"/>
          </a:p>
        </p:txBody>
      </p:sp>
    </p:spTree>
    <p:extLst>
      <p:ext uri="{BB962C8B-B14F-4D97-AF65-F5344CB8AC3E}">
        <p14:creationId xmlns:p14="http://schemas.microsoft.com/office/powerpoint/2010/main" val="1966715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6605C60-2B62-42C0-A4D9-630650A39925}" type="datetimeFigureOut">
              <a:rPr lang="fr-FR" smtClean="0"/>
              <a:t>25/01/2018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3BFE2F2-1D7C-4392-9CF2-72679CE31988}" type="slidenum">
              <a:rPr lang="fr-FR" smtClean="0"/>
              <a:t>‹N°›</a:t>
            </a:fld>
            <a:endParaRPr lang="fr-FR"/>
          </a:p>
        </p:txBody>
      </p:sp>
    </p:spTree>
    <p:extLst>
      <p:ext uri="{BB962C8B-B14F-4D97-AF65-F5344CB8AC3E}">
        <p14:creationId xmlns:p14="http://schemas.microsoft.com/office/powerpoint/2010/main" val="1875859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6605C60-2B62-42C0-A4D9-630650A39925}" type="datetimeFigureOut">
              <a:rPr lang="fr-FR" smtClean="0"/>
              <a:t>25/01/2018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3BFE2F2-1D7C-4392-9CF2-72679CE31988}" type="slidenum">
              <a:rPr lang="fr-FR" smtClean="0"/>
              <a:t>‹N°›</a:t>
            </a:fld>
            <a:endParaRPr lang="fr-FR"/>
          </a:p>
        </p:txBody>
      </p:sp>
    </p:spTree>
    <p:extLst>
      <p:ext uri="{BB962C8B-B14F-4D97-AF65-F5344CB8AC3E}">
        <p14:creationId xmlns:p14="http://schemas.microsoft.com/office/powerpoint/2010/main" val="27592883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fr-FR" smtClean="0"/>
              <a:t>Modifiez le style du titre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86605C60-2B62-42C0-A4D9-630650A39925}" type="datetimeFigureOut">
              <a:rPr lang="fr-FR" smtClean="0"/>
              <a:t>25/01/2018</a:t>
            </a:fld>
            <a:endParaRPr lang="fr-FR"/>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fr-F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13BFE2F2-1D7C-4392-9CF2-72679CE31988}" type="slidenum">
              <a:rPr lang="fr-FR" smtClean="0"/>
              <a:t>‹N°›</a:t>
            </a:fld>
            <a:endParaRPr lang="fr-F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86605C60-2B62-42C0-A4D9-630650A39925}" type="datetimeFigureOut">
              <a:rPr lang="fr-FR" smtClean="0"/>
              <a:t>25/01/2018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3BFE2F2-1D7C-4392-9CF2-72679CE31988}" type="slidenum">
              <a:rPr lang="fr-FR" smtClean="0"/>
              <a:t>‹N°›</a:t>
            </a:fld>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fr-FR" smtClean="0"/>
              <a:t>Modifiez le style du titre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86605C60-2B62-42C0-A4D9-630650A39925}" type="datetimeFigureOut">
              <a:rPr lang="fr-FR" smtClean="0"/>
              <a:t>25/01/2018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3BFE2F2-1D7C-4392-9CF2-72679CE31988}" type="slidenum">
              <a:rPr lang="fr-FR" smtClean="0"/>
              <a:t>‹N°›</a:t>
            </a:fld>
            <a:endParaRPr lang="fr-F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5" name="Date Placeholder 4"/>
          <p:cNvSpPr>
            <a:spLocks noGrp="1"/>
          </p:cNvSpPr>
          <p:nvPr>
            <p:ph type="dt" sz="half" idx="10"/>
          </p:nvPr>
        </p:nvSpPr>
        <p:spPr/>
        <p:txBody>
          <a:bodyPr/>
          <a:lstStyle/>
          <a:p>
            <a:fld id="{86605C60-2B62-42C0-A4D9-630650A39925}" type="datetimeFigureOut">
              <a:rPr lang="fr-FR" smtClean="0"/>
              <a:t>25/01/2018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3BFE2F2-1D7C-4392-9CF2-72679CE31988}" type="slidenum">
              <a:rPr lang="fr-FR" smtClean="0"/>
              <a:t>‹N°›</a:t>
            </a:fld>
            <a:endParaRPr lang="fr-FR"/>
          </a:p>
        </p:txBody>
      </p:sp>
      <p:sp>
        <p:nvSpPr>
          <p:cNvPr id="9" name="Content Placeholder 8"/>
          <p:cNvSpPr>
            <a:spLocks noGrp="1"/>
          </p:cNvSpPr>
          <p:nvPr>
            <p:ph sz="quarter" idx="13"/>
          </p:nvPr>
        </p:nvSpPr>
        <p:spPr>
          <a:xfrm>
            <a:off x="1042416" y="2313432"/>
            <a:ext cx="3419856" cy="349300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86605C60-2B62-42C0-A4D9-630650A39925}" type="datetimeFigureOut">
              <a:rPr lang="fr-FR" smtClean="0"/>
              <a:t>25/01/2018</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13BFE2F2-1D7C-4392-9CF2-72679CE31988}" type="slidenum">
              <a:rPr lang="fr-FR" smtClean="0"/>
              <a:t>‹N°›</a:t>
            </a:fld>
            <a:endParaRPr lang="fr-F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fld id="{86605C60-2B62-42C0-A4D9-630650A39925}" type="datetimeFigureOut">
              <a:rPr lang="fr-FR" smtClean="0"/>
              <a:t>25/01/2018</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13BFE2F2-1D7C-4392-9CF2-72679CE31988}" type="slidenum">
              <a:rPr lang="fr-FR" smtClean="0"/>
              <a:t>‹N°›</a:t>
            </a:fld>
            <a:endParaRPr lang="fr-F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605C60-2B62-42C0-A4D9-630650A39925}" type="datetimeFigureOut">
              <a:rPr lang="fr-FR" smtClean="0"/>
              <a:t>25/01/2018</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13BFE2F2-1D7C-4392-9CF2-72679CE31988}" type="slidenum">
              <a:rPr lang="fr-FR" smtClean="0"/>
              <a:t>‹N°›</a:t>
            </a:fld>
            <a:endParaRPr lang="fr-F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86605C60-2B62-42C0-A4D9-630650A39925}" type="datetimeFigureOut">
              <a:rPr lang="fr-FR" smtClean="0"/>
              <a:t>25/01/2018</a:t>
            </a:fld>
            <a:endParaRPr lang="fr-FR"/>
          </a:p>
        </p:txBody>
      </p:sp>
      <p:sp>
        <p:nvSpPr>
          <p:cNvPr id="7" name="Slide Number Placeholder 6"/>
          <p:cNvSpPr>
            <a:spLocks noGrp="1"/>
          </p:cNvSpPr>
          <p:nvPr>
            <p:ph type="sldNum" sz="quarter" idx="12"/>
          </p:nvPr>
        </p:nvSpPr>
        <p:spPr/>
        <p:txBody>
          <a:bodyPr/>
          <a:lstStyle/>
          <a:p>
            <a:fld id="{13BFE2F2-1D7C-4392-9CF2-72679CE31988}" type="slidenum">
              <a:rPr lang="fr-FR" smtClean="0"/>
              <a:t>‹N°›</a:t>
            </a:fld>
            <a:endParaRPr lang="fr-FR"/>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fr-F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fr-FR" smtClean="0"/>
              <a:t>Modifiez le style du titre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6605C60-2B62-42C0-A4D9-630650A39925}" type="datetimeFigureOut">
              <a:rPr lang="fr-FR" smtClean="0"/>
              <a:t>25/01/2018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3BFE2F2-1D7C-4392-9CF2-72679CE31988}" type="slidenum">
              <a:rPr lang="fr-FR" smtClean="0"/>
              <a:t>‹N°›</a:t>
            </a:fld>
            <a:endParaRPr lang="fr-FR"/>
          </a:p>
        </p:txBody>
      </p:sp>
    </p:spTree>
    <p:extLst>
      <p:ext uri="{BB962C8B-B14F-4D97-AF65-F5344CB8AC3E}">
        <p14:creationId xmlns:p14="http://schemas.microsoft.com/office/powerpoint/2010/main" val="41712532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fr-FR" smtClean="0"/>
              <a:t>Modifiez le style du titre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86605C60-2B62-42C0-A4D9-630650A39925}" type="datetimeFigureOut">
              <a:rPr lang="fr-FR" smtClean="0"/>
              <a:t>25/01/2018</a:t>
            </a:fld>
            <a:endParaRPr lang="fr-FR"/>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fr-FR"/>
          </a:p>
        </p:txBody>
      </p:sp>
      <p:sp>
        <p:nvSpPr>
          <p:cNvPr id="7" name="Slide Number Placeholder 6"/>
          <p:cNvSpPr>
            <a:spLocks noGrp="1"/>
          </p:cNvSpPr>
          <p:nvPr>
            <p:ph type="sldNum" sz="quarter" idx="12"/>
          </p:nvPr>
        </p:nvSpPr>
        <p:spPr/>
        <p:txBody>
          <a:bodyPr/>
          <a:lstStyle/>
          <a:p>
            <a:fld id="{13BFE2F2-1D7C-4392-9CF2-72679CE31988}" type="slidenum">
              <a:rPr lang="fr-FR" smtClean="0"/>
              <a:t>‹N°›</a:t>
            </a:fld>
            <a:endParaRPr lang="fr-F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86605C60-2B62-42C0-A4D9-630650A39925}" type="datetimeFigureOut">
              <a:rPr lang="fr-FR" smtClean="0"/>
              <a:t>25/01/2018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3BFE2F2-1D7C-4392-9CF2-72679CE31988}" type="slidenum">
              <a:rPr lang="fr-FR" smtClean="0"/>
              <a:t>‹N°›</a:t>
            </a:fld>
            <a:endParaRPr lang="fr-F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fr-FR" smtClean="0"/>
              <a:t>Modifiez le style du titre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86605C60-2B62-42C0-A4D9-630650A39925}" type="datetimeFigureOut">
              <a:rPr lang="fr-FR" smtClean="0"/>
              <a:t>25/01/2018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3BFE2F2-1D7C-4392-9CF2-72679CE31988}"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86605C60-2B62-42C0-A4D9-630650A39925}" type="datetimeFigureOut">
              <a:rPr lang="fr-FR" smtClean="0"/>
              <a:t>25/01/2018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3BFE2F2-1D7C-4392-9CF2-72679CE31988}" type="slidenum">
              <a:rPr lang="fr-FR" smtClean="0"/>
              <a:t>‹N°›</a:t>
            </a:fld>
            <a:endParaRPr lang="fr-FR"/>
          </a:p>
        </p:txBody>
      </p:sp>
    </p:spTree>
    <p:extLst>
      <p:ext uri="{BB962C8B-B14F-4D97-AF65-F5344CB8AC3E}">
        <p14:creationId xmlns:p14="http://schemas.microsoft.com/office/powerpoint/2010/main" val="1246279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86605C60-2B62-42C0-A4D9-630650A39925}" type="datetimeFigureOut">
              <a:rPr lang="fr-FR" smtClean="0"/>
              <a:t>25/01/2018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3BFE2F2-1D7C-4392-9CF2-72679CE31988}" type="slidenum">
              <a:rPr lang="fr-FR" smtClean="0"/>
              <a:t>‹N°›</a:t>
            </a:fld>
            <a:endParaRPr lang="fr-FR"/>
          </a:p>
        </p:txBody>
      </p:sp>
    </p:spTree>
    <p:extLst>
      <p:ext uri="{BB962C8B-B14F-4D97-AF65-F5344CB8AC3E}">
        <p14:creationId xmlns:p14="http://schemas.microsoft.com/office/powerpoint/2010/main" val="150458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86605C60-2B62-42C0-A4D9-630650A39925}" type="datetimeFigureOut">
              <a:rPr lang="fr-FR" smtClean="0"/>
              <a:t>25/01/2018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3BFE2F2-1D7C-4392-9CF2-72679CE31988}" type="slidenum">
              <a:rPr lang="fr-FR" smtClean="0"/>
              <a:t>‹N°›</a:t>
            </a:fld>
            <a:endParaRPr lang="fr-FR"/>
          </a:p>
        </p:txBody>
      </p:sp>
    </p:spTree>
    <p:extLst>
      <p:ext uri="{BB962C8B-B14F-4D97-AF65-F5344CB8AC3E}">
        <p14:creationId xmlns:p14="http://schemas.microsoft.com/office/powerpoint/2010/main" val="2114119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86605C60-2B62-42C0-A4D9-630650A39925}" type="datetimeFigureOut">
              <a:rPr lang="fr-FR" smtClean="0"/>
              <a:t>25/01/2018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3BFE2F2-1D7C-4392-9CF2-72679CE31988}" type="slidenum">
              <a:rPr lang="fr-FR" smtClean="0"/>
              <a:t>‹N°›</a:t>
            </a:fld>
            <a:endParaRPr lang="fr-FR"/>
          </a:p>
        </p:txBody>
      </p:sp>
    </p:spTree>
    <p:extLst>
      <p:ext uri="{BB962C8B-B14F-4D97-AF65-F5344CB8AC3E}">
        <p14:creationId xmlns:p14="http://schemas.microsoft.com/office/powerpoint/2010/main" val="3426539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6605C60-2B62-42C0-A4D9-630650A39925}" type="datetimeFigureOut">
              <a:rPr lang="fr-FR" smtClean="0"/>
              <a:t>25/01/2018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3BFE2F2-1D7C-4392-9CF2-72679CE31988}" type="slidenum">
              <a:rPr lang="fr-FR" smtClean="0"/>
              <a:t>‹N°›</a:t>
            </a:fld>
            <a:endParaRPr lang="fr-FR"/>
          </a:p>
        </p:txBody>
      </p:sp>
    </p:spTree>
    <p:extLst>
      <p:ext uri="{BB962C8B-B14F-4D97-AF65-F5344CB8AC3E}">
        <p14:creationId xmlns:p14="http://schemas.microsoft.com/office/powerpoint/2010/main" val="728974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86605C60-2B62-42C0-A4D9-630650A39925}" type="datetimeFigureOut">
              <a:rPr lang="fr-FR" smtClean="0"/>
              <a:t>25/01/2018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3BFE2F2-1D7C-4392-9CF2-72679CE31988}" type="slidenum">
              <a:rPr lang="fr-FR" smtClean="0"/>
              <a:t>‹N°›</a:t>
            </a:fld>
            <a:endParaRPr lang="fr-FR"/>
          </a:p>
        </p:txBody>
      </p:sp>
    </p:spTree>
    <p:extLst>
      <p:ext uri="{BB962C8B-B14F-4D97-AF65-F5344CB8AC3E}">
        <p14:creationId xmlns:p14="http://schemas.microsoft.com/office/powerpoint/2010/main" val="2032720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86605C60-2B62-42C0-A4D9-630650A39925}" type="datetimeFigureOut">
              <a:rPr lang="fr-FR" smtClean="0"/>
              <a:t>25/01/2018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3BFE2F2-1D7C-4392-9CF2-72679CE31988}" type="slidenum">
              <a:rPr lang="fr-FR" smtClean="0"/>
              <a:t>‹N°›</a:t>
            </a:fld>
            <a:endParaRPr lang="fr-FR"/>
          </a:p>
        </p:txBody>
      </p:sp>
    </p:spTree>
    <p:extLst>
      <p:ext uri="{BB962C8B-B14F-4D97-AF65-F5344CB8AC3E}">
        <p14:creationId xmlns:p14="http://schemas.microsoft.com/office/powerpoint/2010/main" val="3285492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605C60-2B62-42C0-A4D9-630650A39925}" type="datetimeFigureOut">
              <a:rPr lang="fr-FR" smtClean="0"/>
              <a:t>25/01/2018</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FE2F2-1D7C-4392-9CF2-72679CE31988}" type="slidenum">
              <a:rPr lang="fr-FR" smtClean="0"/>
              <a:t>‹N°›</a:t>
            </a:fld>
            <a:endParaRPr lang="fr-FR"/>
          </a:p>
        </p:txBody>
      </p:sp>
    </p:spTree>
    <p:extLst>
      <p:ext uri="{BB962C8B-B14F-4D97-AF65-F5344CB8AC3E}">
        <p14:creationId xmlns:p14="http://schemas.microsoft.com/office/powerpoint/2010/main" val="828020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fr-FR" smtClean="0"/>
              <a:t>Modifiez le style du titre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86605C60-2B62-42C0-A4D9-630650A39925}" type="datetimeFigureOut">
              <a:rPr lang="fr-FR" smtClean="0"/>
              <a:t>25/01/2018</a:t>
            </a:fld>
            <a:endParaRPr lang="fr-FR"/>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fr-F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13BFE2F2-1D7C-4392-9CF2-72679CE31988}"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mailto:olivier.lacombe@carcado-saisseval.com" TargetMode="External"/><Relationship Id="rId2" Type="http://schemas.openxmlformats.org/officeDocument/2006/relationships/hyperlink" Target="mailto:aurore.cortes-cheyron@ac-versailles.fr"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mailto:etwinning@ac-creteil.fr" TargetMode="External"/><Relationship Id="rId2" Type="http://schemas.openxmlformats.org/officeDocument/2006/relationships/hyperlink" Target="mailto:Norberto-Eduard.Cortes-Nigrinis@ac-paris.fr" TargetMode="External"/><Relationship Id="rId1" Type="http://schemas.openxmlformats.org/officeDocument/2006/relationships/slideLayout" Target="../slideLayouts/slideLayout13.xml"/><Relationship Id="rId4" Type="http://schemas.openxmlformats.org/officeDocument/2006/relationships/hyperlink" Target="mailto:blandine.boureau@ac-versailles.fr"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www.education.gouv.fr/bo/2006/34/MENE0602013A.htm" TargetMode="Externa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91680" y="836712"/>
            <a:ext cx="5723468" cy="1080120"/>
          </a:xfrm>
        </p:spPr>
        <p:style>
          <a:lnRef idx="1">
            <a:schemeClr val="accent3"/>
          </a:lnRef>
          <a:fillRef idx="2">
            <a:schemeClr val="accent3"/>
          </a:fillRef>
          <a:effectRef idx="1">
            <a:schemeClr val="accent3"/>
          </a:effectRef>
          <a:fontRef idx="minor">
            <a:schemeClr val="dk1"/>
          </a:fontRef>
        </p:style>
        <p:txBody>
          <a:bodyPr>
            <a:normAutofit/>
          </a:bodyPr>
          <a:lstStyle/>
          <a:p>
            <a:r>
              <a:rPr lang="fr-FR" dirty="0" smtClean="0"/>
              <a:t>¡</a:t>
            </a:r>
            <a:r>
              <a:rPr lang="fr-FR" dirty="0" err="1" smtClean="0"/>
              <a:t>Feliz</a:t>
            </a:r>
            <a:r>
              <a:rPr lang="fr-FR" dirty="0" smtClean="0"/>
              <a:t> 2018!</a:t>
            </a:r>
            <a:endParaRPr lang="fr-FR"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2708920"/>
            <a:ext cx="5715000"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8250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r>
              <a:rPr lang="fr-FR" dirty="0" smtClean="0"/>
              <a:t>Pour </a:t>
            </a:r>
            <a:r>
              <a:rPr lang="fr-FR" dirty="0"/>
              <a:t>les élèves de 1° des SE</a:t>
            </a:r>
          </a:p>
          <a:p>
            <a:r>
              <a:rPr lang="fr-FR" dirty="0"/>
              <a:t>Obligation d’informer</a:t>
            </a:r>
          </a:p>
          <a:p>
            <a:r>
              <a:rPr lang="fr-FR" dirty="0"/>
              <a:t>Elèves volontaires </a:t>
            </a:r>
          </a:p>
          <a:p>
            <a:r>
              <a:rPr lang="fr-FR" dirty="0"/>
              <a:t>Niveau A2, B1</a:t>
            </a:r>
          </a:p>
          <a:p>
            <a:r>
              <a:rPr lang="fr-FR" dirty="0"/>
              <a:t>Professeurs formés et </a:t>
            </a:r>
            <a:r>
              <a:rPr lang="fr-FR" dirty="0" smtClean="0"/>
              <a:t>évaluateurs (formation tous les 2 ans)</a:t>
            </a:r>
          </a:p>
          <a:p>
            <a:r>
              <a:rPr lang="fr-FR" dirty="0" smtClean="0"/>
              <a:t>Établissements informés des modalités et des calendriers</a:t>
            </a:r>
            <a:endParaRPr lang="fr-FR" dirty="0"/>
          </a:p>
          <a:p>
            <a:endParaRPr lang="fr-FR" dirty="0"/>
          </a:p>
        </p:txBody>
      </p:sp>
      <p:sp>
        <p:nvSpPr>
          <p:cNvPr id="4" name="Titre 1"/>
          <p:cNvSpPr txBox="1">
            <a:spLocks noGrp="1"/>
          </p:cNvSpPr>
          <p:nvPr>
            <p:ph type="title"/>
          </p:nvPr>
        </p:nvSpPr>
        <p:spPr>
          <a:prstGeom prst="rect">
            <a:avLst/>
          </a:prstGeom>
        </p:spPr>
        <p:style>
          <a:lnRef idx="3">
            <a:schemeClr val="lt1"/>
          </a:lnRef>
          <a:fillRef idx="1001">
            <a:schemeClr val="dk2"/>
          </a:fillRef>
          <a:effectRef idx="1">
            <a:schemeClr val="accent1"/>
          </a:effectRef>
          <a:fontRef idx="minor">
            <a:schemeClr val="lt1"/>
          </a:fontRef>
        </p:style>
        <p:txBody>
          <a:bodyPr vert="horz" lIns="91440" tIns="45720" rIns="91440" bIns="45720" rtlCol="0" anchor="b">
            <a:normAutofit/>
          </a:bodyPr>
          <a:lstStyle>
            <a:lvl1pPr algn="l" defTabSz="914400" rtl="0" eaLnBrk="1" latinLnBrk="0" hangingPunct="1">
              <a:spcBef>
                <a:spcPct val="0"/>
              </a:spcBef>
              <a:buNone/>
              <a:defRPr sz="40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fr-FR" dirty="0" smtClean="0">
                <a:effectLst>
                  <a:outerShdw blurRad="38100" dist="38100" dir="2700000" algn="tl">
                    <a:srgbClr val="000000">
                      <a:alpha val="43137"/>
                    </a:srgbClr>
                  </a:outerShdw>
                </a:effectLst>
              </a:rPr>
              <a:t>Certification </a:t>
            </a:r>
            <a:r>
              <a:rPr lang="fr-FR" dirty="0" err="1" smtClean="0">
                <a:effectLst>
                  <a:outerShdw blurRad="38100" dist="38100" dir="2700000" algn="tl">
                    <a:srgbClr val="000000">
                      <a:alpha val="43137"/>
                    </a:srgbClr>
                  </a:outerShdw>
                </a:effectLst>
              </a:rPr>
              <a:t>Cervantes</a:t>
            </a:r>
            <a:endParaRPr lang="fr-FR"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49414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85000" lnSpcReduction="20000"/>
          </a:bodyPr>
          <a:lstStyle/>
          <a:p>
            <a:r>
              <a:rPr lang="fr-FR" dirty="0"/>
              <a:t>NOR : MENE1406412A</a:t>
            </a:r>
            <a:br>
              <a:rPr lang="fr-FR" dirty="0"/>
            </a:br>
            <a:r>
              <a:rPr lang="fr-FR" dirty="0"/>
              <a:t>arrêté du 27-6-2014 - J.O. du 29-6-2014</a:t>
            </a:r>
            <a:br>
              <a:rPr lang="fr-FR" dirty="0"/>
            </a:br>
            <a:r>
              <a:rPr lang="fr-FR" dirty="0"/>
              <a:t>MENESR - DGESCO A2-3</a:t>
            </a:r>
          </a:p>
          <a:p>
            <a:pPr marL="68580" indent="0">
              <a:buNone/>
            </a:pPr>
            <a:endParaRPr lang="fr-FR" b="1" dirty="0" smtClean="0"/>
          </a:p>
          <a:p>
            <a:r>
              <a:rPr lang="fr-FR" b="1" dirty="0" smtClean="0"/>
              <a:t>1</a:t>
            </a:r>
            <a:r>
              <a:rPr lang="fr-FR" b="1" dirty="0"/>
              <a:t>° partie</a:t>
            </a:r>
            <a:r>
              <a:rPr lang="fr-FR" dirty="0"/>
              <a:t>: à l’étranger (compétences C1 + C3)</a:t>
            </a:r>
          </a:p>
          <a:p>
            <a:r>
              <a:rPr lang="fr-FR" dirty="0" smtClean="0"/>
              <a:t>8/20</a:t>
            </a:r>
          </a:p>
          <a:p>
            <a:r>
              <a:rPr lang="fr-FR" b="1" dirty="0" smtClean="0"/>
              <a:t>2</a:t>
            </a:r>
            <a:r>
              <a:rPr lang="fr-FR" b="1" dirty="0"/>
              <a:t>° partie</a:t>
            </a:r>
            <a:r>
              <a:rPr lang="fr-FR" dirty="0"/>
              <a:t>: 3 mois au plus tard (compétences C2, C4, C5, C6)</a:t>
            </a:r>
          </a:p>
          <a:p>
            <a:r>
              <a:rPr lang="fr-FR" dirty="0"/>
              <a:t>2 professeurs (professionnel + général)</a:t>
            </a:r>
          </a:p>
          <a:p>
            <a:r>
              <a:rPr lang="fr-FR" dirty="0"/>
              <a:t>12/20</a:t>
            </a:r>
          </a:p>
          <a:p>
            <a:r>
              <a:rPr lang="fr-FR" dirty="0"/>
              <a:t>Oral 10 mn (dossier, PPT)+ entretien → comparaison (professionnelle, culturelle...)</a:t>
            </a:r>
          </a:p>
          <a:p>
            <a:endParaRPr lang="fr-FR" dirty="0"/>
          </a:p>
        </p:txBody>
      </p:sp>
      <p:sp>
        <p:nvSpPr>
          <p:cNvPr id="4" name="Titre 1"/>
          <p:cNvSpPr txBox="1">
            <a:spLocks noGrp="1"/>
          </p:cNvSpPr>
          <p:nvPr>
            <p:ph type="title"/>
          </p:nvPr>
        </p:nvSpPr>
        <p:spPr>
          <a:prstGeom prst="rect">
            <a:avLst/>
          </a:prstGeom>
        </p:spPr>
        <p:style>
          <a:lnRef idx="3">
            <a:schemeClr val="lt1"/>
          </a:lnRef>
          <a:fillRef idx="1001">
            <a:schemeClr val="dk2"/>
          </a:fillRef>
          <a:effectRef idx="1">
            <a:schemeClr val="accent1"/>
          </a:effectRef>
          <a:fontRef idx="minor">
            <a:schemeClr val="lt1"/>
          </a:fontRef>
        </p:style>
        <p:txBody>
          <a:bodyPr vert="horz" lIns="91440" tIns="45720" rIns="91440" bIns="45720" rtlCol="0" anchor="b">
            <a:normAutofit/>
          </a:bodyPr>
          <a:lstStyle>
            <a:lvl1pPr algn="l" defTabSz="914400" rtl="0" eaLnBrk="1" latinLnBrk="0" hangingPunct="1">
              <a:spcBef>
                <a:spcPct val="0"/>
              </a:spcBef>
              <a:buNone/>
              <a:defRPr sz="40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fr-FR" dirty="0" smtClean="0"/>
              <a:t>Mobilité facultative</a:t>
            </a:r>
            <a:endParaRPr lang="fr-FR"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15383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47500" lnSpcReduction="20000"/>
          </a:bodyPr>
          <a:lstStyle/>
          <a:p>
            <a:pPr marL="68580" indent="0">
              <a:buNone/>
            </a:pPr>
            <a:r>
              <a:rPr lang="fr-FR" sz="2900" dirty="0" smtClean="0"/>
              <a:t>Toute </a:t>
            </a:r>
            <a:r>
              <a:rPr lang="fr-FR" sz="2900" dirty="0"/>
              <a:t>mobilité des élèves et des apprentis donne lieu à la délivrance d'une attestation par </a:t>
            </a:r>
            <a:r>
              <a:rPr lang="fr-FR" sz="2900" dirty="0" smtClean="0"/>
              <a:t>l'établissement</a:t>
            </a:r>
          </a:p>
          <a:p>
            <a:pPr marL="68580" indent="0">
              <a:buNone/>
            </a:pPr>
            <a:endParaRPr lang="fr-FR" sz="2900" dirty="0"/>
          </a:p>
          <a:p>
            <a:pPr lvl="0"/>
            <a:r>
              <a:rPr lang="fr-FR" sz="2900" dirty="0"/>
              <a:t>L'</a:t>
            </a:r>
            <a:r>
              <a:rPr lang="fr-FR" sz="2900" b="1" dirty="0"/>
              <a:t>attestation EUROPRO</a:t>
            </a:r>
            <a:r>
              <a:rPr lang="fr-FR" sz="2900" dirty="0"/>
              <a:t> évalue sous forme d'exposé oral la </a:t>
            </a:r>
            <a:r>
              <a:rPr lang="fr-FR" sz="2900" b="1" dirty="0"/>
              <a:t>période de formation en milieu professionnel à l'étranger.</a:t>
            </a:r>
            <a:r>
              <a:rPr lang="fr-FR" sz="2900" dirty="0"/>
              <a:t> Elle valide une "employabilité" européenne propice à une future mobilité professionnelle. Elle a lieu lors de la période de formation en entreprise. Elle est jointe au diplôme professionnel pour les élèves dont le parcours de formation a une dimension européenne.</a:t>
            </a:r>
          </a:p>
          <a:p>
            <a:pPr lvl="0"/>
            <a:r>
              <a:rPr lang="fr-FR" sz="2900" dirty="0"/>
              <a:t>L'</a:t>
            </a:r>
            <a:r>
              <a:rPr lang="fr-FR" sz="2900" b="1" dirty="0"/>
              <a:t>EUROPASS-formation</a:t>
            </a:r>
            <a:r>
              <a:rPr lang="fr-FR" sz="2900" dirty="0"/>
              <a:t> est un </a:t>
            </a:r>
            <a:r>
              <a:rPr lang="fr-FR" sz="2900" b="1" dirty="0"/>
              <a:t>label de qualité communautaire</a:t>
            </a:r>
            <a:r>
              <a:rPr lang="fr-FR" sz="2900" dirty="0"/>
              <a:t>, qui atteste l'accomplissement d'un ou de plusieurs </a:t>
            </a:r>
            <a:r>
              <a:rPr lang="fr-FR" sz="2900" b="1" dirty="0"/>
              <a:t>parcours européens de formation professionnelle</a:t>
            </a:r>
            <a:r>
              <a:rPr lang="fr-FR" sz="2900" dirty="0"/>
              <a:t>.</a:t>
            </a:r>
          </a:p>
          <a:p>
            <a:pPr lvl="0"/>
            <a:r>
              <a:rPr lang="fr-FR" sz="2900" dirty="0"/>
              <a:t>L'</a:t>
            </a:r>
            <a:r>
              <a:rPr lang="fr-FR" sz="2900" b="1" dirty="0"/>
              <a:t>attestation </a:t>
            </a:r>
            <a:r>
              <a:rPr lang="fr-FR" sz="2900" b="1" dirty="0" err="1"/>
              <a:t>EuroMobipro</a:t>
            </a:r>
            <a:r>
              <a:rPr lang="fr-FR" sz="2900" dirty="0"/>
              <a:t> est destinée aux élèves d'un établissement public ou privé sous contrat, aux apprentis dans un centre de formation d'apprentis ou une section d'apprentissage habilités, aux stagiaires de la formation professionnelle continue dans un établissement public. Elle indique qu'ils ont effectué une partie de leur période de formation dans le cadre d'une </a:t>
            </a:r>
            <a:r>
              <a:rPr lang="fr-FR" sz="2900" b="1" dirty="0"/>
              <a:t>mobilité.</a:t>
            </a:r>
            <a:r>
              <a:rPr lang="fr-FR" sz="2900" dirty="0"/>
              <a:t> Elle </a:t>
            </a:r>
            <a:r>
              <a:rPr lang="fr-FR" sz="2900" dirty="0" smtClean="0"/>
              <a:t>est jointe </a:t>
            </a:r>
            <a:r>
              <a:rPr lang="fr-FR" sz="2900" dirty="0"/>
              <a:t>au diplôme du baccalauréat professionnel.</a:t>
            </a:r>
          </a:p>
          <a:p>
            <a:endParaRPr lang="fr-FR" dirty="0"/>
          </a:p>
        </p:txBody>
      </p:sp>
      <p:sp>
        <p:nvSpPr>
          <p:cNvPr id="4" name="Titre 1"/>
          <p:cNvSpPr txBox="1">
            <a:spLocks noGrp="1"/>
          </p:cNvSpPr>
          <p:nvPr>
            <p:ph type="title"/>
          </p:nvPr>
        </p:nvSpPr>
        <p:spPr>
          <a:prstGeom prst="rect">
            <a:avLst/>
          </a:prstGeom>
        </p:spPr>
        <p:style>
          <a:lnRef idx="3">
            <a:schemeClr val="lt1"/>
          </a:lnRef>
          <a:fillRef idx="1001">
            <a:schemeClr val="dk2"/>
          </a:fillRef>
          <a:effectRef idx="1">
            <a:schemeClr val="accent1"/>
          </a:effectRef>
          <a:fontRef idx="minor">
            <a:schemeClr val="lt1"/>
          </a:fontRef>
        </p:style>
        <p:txBody>
          <a:bodyPr vert="horz" lIns="91440" tIns="45720" rIns="91440" bIns="45720" rtlCol="0" anchor="b">
            <a:normAutofit fontScale="90000"/>
          </a:bodyPr>
          <a:lstStyle>
            <a:lvl1pPr algn="l" defTabSz="914400" rtl="0" eaLnBrk="1" latinLnBrk="0" hangingPunct="1">
              <a:spcBef>
                <a:spcPct val="0"/>
              </a:spcBef>
              <a:buNone/>
              <a:defRPr sz="40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fr-FR" sz="3200" b="1" dirty="0" smtClean="0"/>
              <a:t>Attestations de la voie professionnelle</a:t>
            </a:r>
            <a:r>
              <a:rPr lang="fr-FR" sz="3200" dirty="0"/>
              <a:t/>
            </a:r>
            <a:br>
              <a:rPr lang="fr-FR" sz="3200" dirty="0"/>
            </a:br>
            <a:endParaRPr lang="fr-FR"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4159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p:txBody>
          <a:bodyPr/>
          <a:lstStyle/>
          <a:p>
            <a:pPr marL="68580" indent="0">
              <a:buNone/>
            </a:pPr>
            <a:endParaRPr lang="fr-FR" dirty="0" smtClean="0"/>
          </a:p>
          <a:p>
            <a:pPr marL="68580" indent="0">
              <a:buNone/>
            </a:pPr>
            <a:r>
              <a:rPr lang="fr-FR" dirty="0" smtClean="0"/>
              <a:t>Voir document Excel</a:t>
            </a:r>
            <a:endParaRPr lang="fr-FR" dirty="0"/>
          </a:p>
        </p:txBody>
      </p:sp>
      <p:sp>
        <p:nvSpPr>
          <p:cNvPr id="8" name="Titre 1"/>
          <p:cNvSpPr txBox="1">
            <a:spLocks/>
          </p:cNvSpPr>
          <p:nvPr/>
        </p:nvSpPr>
        <p:spPr>
          <a:xfrm>
            <a:off x="1195890" y="1180064"/>
            <a:ext cx="7024744" cy="1143000"/>
          </a:xfrm>
          <a:prstGeom prst="rect">
            <a:avLst/>
          </a:prstGeom>
        </p:spPr>
        <p:style>
          <a:lnRef idx="3">
            <a:schemeClr val="lt1"/>
          </a:lnRef>
          <a:fillRef idx="1001">
            <a:schemeClr val="dk2"/>
          </a:fillRef>
          <a:effectRef idx="1">
            <a:schemeClr val="accent1"/>
          </a:effectRef>
          <a:fontRef idx="minor">
            <a:schemeClr val="lt1"/>
          </a:fontRef>
        </p:style>
        <p:txBody>
          <a:bodyPr vert="horz" lIns="91440" tIns="45720" rIns="91440" bIns="45720" rtlCol="0" anchor="b">
            <a:normAutofit/>
          </a:bodyPr>
          <a:lstStyle>
            <a:lvl1pPr algn="l" defTabSz="914400" rtl="0" eaLnBrk="1" latinLnBrk="0" hangingPunct="1">
              <a:spcBef>
                <a:spcPct val="0"/>
              </a:spcBef>
              <a:buNone/>
              <a:defRPr sz="40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fr-FR" dirty="0" smtClean="0">
                <a:effectLst>
                  <a:outerShdw blurRad="38100" dist="38100" dir="2700000" algn="tl">
                    <a:srgbClr val="000000">
                      <a:alpha val="43137"/>
                    </a:srgbClr>
                  </a:outerShdw>
                </a:effectLst>
              </a:rPr>
              <a:t>Les partenaires</a:t>
            </a:r>
            <a:endParaRPr lang="fr-FR"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817997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722313" y="4077072"/>
            <a:ext cx="7772400" cy="1872208"/>
          </a:xfrm>
        </p:spPr>
        <p:style>
          <a:lnRef idx="0">
            <a:schemeClr val="accent3"/>
          </a:lnRef>
          <a:fillRef idx="3">
            <a:schemeClr val="accent3"/>
          </a:fillRef>
          <a:effectRef idx="3">
            <a:schemeClr val="accent3"/>
          </a:effectRef>
          <a:fontRef idx="minor">
            <a:schemeClr val="lt1"/>
          </a:fontRef>
        </p:style>
        <p:txBody>
          <a:bodyPr>
            <a:normAutofit fontScale="90000"/>
          </a:bodyPr>
          <a:lstStyle/>
          <a:p>
            <a:pPr algn="ctr"/>
            <a:r>
              <a:rPr lang="fr-FR" dirty="0" smtClean="0">
                <a:solidFill>
                  <a:srgbClr val="FF0000"/>
                </a:solidFill>
              </a:rPr>
              <a:t>Merci </a:t>
            </a:r>
            <a:r>
              <a:rPr lang="fr-FR" dirty="0">
                <a:solidFill>
                  <a:srgbClr val="FF0000"/>
                </a:solidFill>
              </a:rPr>
              <a:t>à tous pour votre travail et votre implication auprès de nos élèves.</a:t>
            </a:r>
            <a:r>
              <a:rPr lang="es-ES" dirty="0" smtClean="0"/>
              <a:t> </a:t>
            </a:r>
            <a:br>
              <a:rPr lang="es-ES" dirty="0" smtClean="0"/>
            </a:br>
            <a:endParaRPr lang="fr-FR" dirty="0"/>
          </a:p>
        </p:txBody>
      </p:sp>
      <p:sp>
        <p:nvSpPr>
          <p:cNvPr id="6" name="Espace réservé du texte 5"/>
          <p:cNvSpPr>
            <a:spLocks noGrp="1"/>
          </p:cNvSpPr>
          <p:nvPr>
            <p:ph type="body" idx="1"/>
          </p:nvPr>
        </p:nvSpPr>
        <p:spPr>
          <a:xfrm>
            <a:off x="683568" y="620688"/>
            <a:ext cx="7772400" cy="2232248"/>
          </a:xfrm>
        </p:spPr>
        <p:style>
          <a:lnRef idx="1">
            <a:schemeClr val="accent3"/>
          </a:lnRef>
          <a:fillRef idx="2">
            <a:schemeClr val="accent3"/>
          </a:fillRef>
          <a:effectRef idx="1">
            <a:schemeClr val="accent3"/>
          </a:effectRef>
          <a:fontRef idx="minor">
            <a:schemeClr val="dk1"/>
          </a:fontRef>
        </p:style>
        <p:txBody>
          <a:bodyPr/>
          <a:lstStyle/>
          <a:p>
            <a:pPr lvl="0" algn="ctr"/>
            <a:r>
              <a:rPr lang="es-ES" sz="2800" b="1" dirty="0">
                <a:effectLst>
                  <a:outerShdw blurRad="38100" dist="38100" dir="2700000" algn="tl">
                    <a:srgbClr val="000000">
                      <a:alpha val="43137"/>
                    </a:srgbClr>
                  </a:outerShdw>
                </a:effectLst>
              </a:rPr>
              <a:t>Aquellos que educan bien a los niños merecen recibir más honores que sus propios padres, porque aquellos sólo les dieron vida, éstos el arte de vivir bien. </a:t>
            </a:r>
            <a:r>
              <a:rPr lang="fr-FR" sz="2800" b="1" dirty="0">
                <a:effectLst>
                  <a:outerShdw blurRad="38100" dist="38100" dir="2700000" algn="tl">
                    <a:srgbClr val="000000">
                      <a:alpha val="43137"/>
                    </a:srgbClr>
                  </a:outerShdw>
                </a:effectLst>
              </a:rPr>
              <a:t>(</a:t>
            </a:r>
            <a:r>
              <a:rPr lang="fr-FR" sz="2800" b="1" dirty="0" err="1" smtClean="0">
                <a:effectLst>
                  <a:outerShdw blurRad="38100" dist="38100" dir="2700000" algn="tl">
                    <a:srgbClr val="000000">
                      <a:alpha val="43137"/>
                    </a:srgbClr>
                  </a:outerShdw>
                </a:effectLst>
              </a:rPr>
              <a:t>Aristóteles</a:t>
            </a:r>
            <a:r>
              <a:rPr lang="fr-FR" sz="2800" b="1" dirty="0" smtClean="0">
                <a:effectLst>
                  <a:outerShdw blurRad="38100" dist="38100" dir="2700000" algn="tl">
                    <a:srgbClr val="000000">
                      <a:alpha val="43137"/>
                    </a:srgbClr>
                  </a:outerShdw>
                </a:effectLst>
              </a:rPr>
              <a:t>, </a:t>
            </a:r>
            <a:r>
              <a:rPr lang="it-IT" sz="2800" b="1" dirty="0" smtClean="0">
                <a:effectLst>
                  <a:outerShdw blurRad="38100" dist="38100" dir="2700000" algn="tl">
                    <a:srgbClr val="000000">
                      <a:alpha val="43137"/>
                    </a:srgbClr>
                  </a:outerShdw>
                </a:effectLst>
              </a:rPr>
              <a:t>384 a. C.- 322 a. C.</a:t>
            </a:r>
            <a:r>
              <a:rPr lang="fr-FR" sz="2800" b="1" dirty="0" smtClean="0">
                <a:effectLst>
                  <a:outerShdw blurRad="38100" dist="38100" dir="2700000" algn="tl">
                    <a:srgbClr val="000000">
                      <a:alpha val="43137"/>
                    </a:srgbClr>
                  </a:outerShdw>
                </a:effectLst>
              </a:rPr>
              <a:t>)</a:t>
            </a:r>
            <a:endParaRPr lang="fr-FR" sz="2800" b="1" dirty="0">
              <a:effectLst>
                <a:outerShdw blurRad="38100" dist="38100" dir="2700000" algn="tl">
                  <a:srgbClr val="000000">
                    <a:alpha val="43137"/>
                  </a:srgbClr>
                </a:outerShdw>
              </a:effectLst>
            </a:endParaRPr>
          </a:p>
          <a:p>
            <a:pPr algn="ctr"/>
            <a:endParaRPr lang="fr-FR" dirty="0"/>
          </a:p>
        </p:txBody>
      </p:sp>
    </p:spTree>
    <p:extLst>
      <p:ext uri="{BB962C8B-B14F-4D97-AF65-F5344CB8AC3E}">
        <p14:creationId xmlns:p14="http://schemas.microsoft.com/office/powerpoint/2010/main" val="40622940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19672" y="620688"/>
            <a:ext cx="5976664" cy="1944216"/>
          </a:xfrm>
          <a:ln/>
        </p:spPr>
        <p:style>
          <a:lnRef idx="3">
            <a:schemeClr val="lt1"/>
          </a:lnRef>
          <a:fillRef idx="1001">
            <a:schemeClr val="dk2"/>
          </a:fillRef>
          <a:effectRef idx="1">
            <a:schemeClr val="accent1"/>
          </a:effectRef>
          <a:fontRef idx="minor">
            <a:schemeClr val="lt1"/>
          </a:fontRef>
        </p:style>
        <p:txBody>
          <a:bodyPr>
            <a:normAutofit fontScale="90000"/>
          </a:bodyPr>
          <a:lstStyle/>
          <a:p>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Sections Européennes </a:t>
            </a:r>
            <a:r>
              <a:rPr lang="fr-FR" dirty="0" smtClean="0"/>
              <a:t>Formation </a:t>
            </a:r>
            <a:r>
              <a:rPr lang="fr-FR" dirty="0"/>
              <a:t>inter </a:t>
            </a:r>
            <a:r>
              <a:rPr lang="fr-FR" dirty="0" smtClean="0"/>
              <a:t>académique</a:t>
            </a:r>
            <a:br>
              <a:rPr lang="fr-FR" dirty="0" smtClean="0"/>
            </a:br>
            <a:r>
              <a:rPr lang="fr-FR" dirty="0" smtClean="0"/>
              <a:t>Créteil-Paris-Versailles</a:t>
            </a:r>
            <a:r>
              <a:rPr lang="fr-FR" dirty="0"/>
              <a:t/>
            </a:r>
            <a:br>
              <a:rPr lang="fr-FR" dirty="0"/>
            </a:br>
            <a:endParaRPr lang="fr-FR" dirty="0">
              <a:effectLst>
                <a:outerShdw blurRad="38100" dist="38100" dir="2700000" algn="tl">
                  <a:srgbClr val="000000">
                    <a:alpha val="43137"/>
                  </a:srgbClr>
                </a:outerShdw>
              </a:effectLst>
            </a:endParaRPr>
          </a:p>
        </p:txBody>
      </p:sp>
      <p:sp>
        <p:nvSpPr>
          <p:cNvPr id="3" name="Sous-titre 2"/>
          <p:cNvSpPr>
            <a:spLocks noGrp="1"/>
          </p:cNvSpPr>
          <p:nvPr>
            <p:ph type="subTitle" idx="1"/>
          </p:nvPr>
        </p:nvSpPr>
        <p:spPr>
          <a:xfrm>
            <a:off x="4716016" y="2780928"/>
            <a:ext cx="3456384" cy="3456384"/>
          </a:xfrm>
        </p:spPr>
        <p:txBody>
          <a:bodyPr>
            <a:normAutofit fontScale="85000" lnSpcReduction="20000"/>
          </a:bodyPr>
          <a:lstStyle/>
          <a:p>
            <a:r>
              <a:rPr lang="fr-FR" sz="2900" dirty="0" smtClean="0"/>
              <a:t>25 janvier 2018</a:t>
            </a:r>
            <a:endParaRPr lang="fr-FR" sz="2900" dirty="0" smtClean="0"/>
          </a:p>
          <a:p>
            <a:endParaRPr lang="fr-FR" dirty="0" smtClean="0"/>
          </a:p>
          <a:p>
            <a:r>
              <a:rPr lang="fr-FR" dirty="0">
                <a:solidFill>
                  <a:schemeClr val="tx1"/>
                </a:solidFill>
              </a:rPr>
              <a:t>Aurore Cortes-Cheyron</a:t>
            </a:r>
          </a:p>
          <a:p>
            <a:r>
              <a:rPr lang="fr-FR" dirty="0">
                <a:solidFill>
                  <a:schemeClr val="tx1"/>
                </a:solidFill>
              </a:rPr>
              <a:t>IEN espagnol-lettres: Académies Versailles + Besançon, Créteil, Dijon, Orléans-Tours, Paris</a:t>
            </a:r>
          </a:p>
          <a:p>
            <a:r>
              <a:rPr lang="fr-FR" dirty="0">
                <a:solidFill>
                  <a:schemeClr val="tx1"/>
                </a:solidFill>
                <a:hlinkClick r:id="rId2"/>
              </a:rPr>
              <a:t>aurore.cortes-cheyron@ac-versailles.fr</a:t>
            </a:r>
            <a:r>
              <a:rPr lang="fr-FR" dirty="0">
                <a:solidFill>
                  <a:schemeClr val="tx1"/>
                </a:solidFill>
              </a:rPr>
              <a:t> </a:t>
            </a:r>
            <a:r>
              <a:rPr lang="fr-FR" dirty="0"/>
              <a:t> </a:t>
            </a:r>
            <a:endParaRPr lang="fr-FR" dirty="0" smtClean="0"/>
          </a:p>
          <a:p>
            <a:endParaRPr lang="fr-FR" dirty="0" smtClean="0"/>
          </a:p>
          <a:p>
            <a:r>
              <a:rPr lang="fr-FR" dirty="0" smtClean="0"/>
              <a:t>Olivier Lacombe</a:t>
            </a:r>
          </a:p>
          <a:p>
            <a:r>
              <a:rPr lang="fr-FR" dirty="0" smtClean="0"/>
              <a:t>Professeur DNL</a:t>
            </a:r>
          </a:p>
          <a:p>
            <a:r>
              <a:rPr lang="fr-FR" dirty="0" smtClean="0"/>
              <a:t>Lycée Carcado-Saisseval, Paris 6°</a:t>
            </a:r>
          </a:p>
          <a:p>
            <a:r>
              <a:rPr lang="fr-FR" dirty="0"/>
              <a:t>LACOMBE Olivier </a:t>
            </a:r>
            <a:r>
              <a:rPr lang="fr-FR" dirty="0" smtClean="0">
                <a:hlinkClick r:id="rId3"/>
              </a:rPr>
              <a:t>olivier.lacombe@carcado-saisseval.com</a:t>
            </a:r>
            <a:r>
              <a:rPr lang="fr-FR" dirty="0" smtClean="0"/>
              <a:t> </a:t>
            </a:r>
          </a:p>
          <a:p>
            <a:endParaRPr lang="fr-FR" dirty="0" smtClean="0"/>
          </a:p>
          <a:p>
            <a:endParaRPr lang="fr-FR" dirty="0"/>
          </a:p>
          <a:p>
            <a:endParaRPr lang="fr-FR" dirty="0"/>
          </a:p>
        </p:txBody>
      </p:sp>
    </p:spTree>
    <p:extLst>
      <p:ext uri="{BB962C8B-B14F-4D97-AF65-F5344CB8AC3E}">
        <p14:creationId xmlns:p14="http://schemas.microsoft.com/office/powerpoint/2010/main" val="5375468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43492" y="692696"/>
            <a:ext cx="7056900" cy="5256584"/>
          </a:xfrm>
        </p:spPr>
        <p:txBody>
          <a:bodyPr>
            <a:noAutofit/>
          </a:bodyPr>
          <a:lstStyle/>
          <a:p>
            <a:pPr marL="68580" indent="0" algn="ctr">
              <a:buNone/>
            </a:pPr>
            <a:r>
              <a:rPr lang="fr-FR" sz="5400" b="1" dirty="0" err="1" smtClean="0">
                <a:effectLst>
                  <a:outerShdw blurRad="38100" dist="38100" dir="2700000" algn="tl">
                    <a:srgbClr val="000000">
                      <a:alpha val="43137"/>
                    </a:srgbClr>
                  </a:outerShdw>
                </a:effectLst>
              </a:rPr>
              <a:t>Etwinning</a:t>
            </a:r>
            <a:endParaRPr lang="fr-FR" sz="5400" b="1" dirty="0" smtClean="0">
              <a:effectLst>
                <a:outerShdw blurRad="38100" dist="38100" dir="2700000" algn="tl">
                  <a:srgbClr val="000000">
                    <a:alpha val="43137"/>
                  </a:srgbClr>
                </a:outerShdw>
              </a:effectLst>
            </a:endParaRPr>
          </a:p>
          <a:p>
            <a:pPr marL="68580" indent="0" algn="ctr">
              <a:buNone/>
            </a:pPr>
            <a:r>
              <a:rPr lang="fr-FR" sz="2800" b="1" dirty="0" smtClean="0">
                <a:effectLst>
                  <a:outerShdw blurRad="38100" dist="38100" dir="2700000" algn="tl">
                    <a:srgbClr val="000000">
                      <a:alpha val="43137"/>
                    </a:srgbClr>
                  </a:outerShdw>
                </a:effectLst>
              </a:rPr>
              <a:t>Ambassadeurs académiques</a:t>
            </a:r>
          </a:p>
          <a:p>
            <a:pPr marL="68580" indent="0" algn="ctr">
              <a:buNone/>
            </a:pPr>
            <a:endParaRPr lang="fr-FR" sz="2000" dirty="0"/>
          </a:p>
          <a:p>
            <a:pPr marL="68580" indent="0">
              <a:buNone/>
            </a:pPr>
            <a:r>
              <a:rPr lang="fr-FR" b="1" dirty="0" smtClean="0"/>
              <a:t>Paris</a:t>
            </a:r>
            <a:r>
              <a:rPr lang="fr-FR" dirty="0" smtClean="0"/>
              <a:t> : </a:t>
            </a:r>
            <a:r>
              <a:rPr lang="fr-FR" dirty="0" smtClean="0"/>
              <a:t>M</a:t>
            </a:r>
            <a:r>
              <a:rPr lang="fr-FR" dirty="0"/>
              <a:t>. </a:t>
            </a:r>
            <a:r>
              <a:rPr lang="fr-FR" dirty="0" err="1"/>
              <a:t>Norberto</a:t>
            </a:r>
            <a:r>
              <a:rPr lang="fr-FR" dirty="0"/>
              <a:t> </a:t>
            </a:r>
            <a:r>
              <a:rPr lang="fr-FR" dirty="0" smtClean="0"/>
              <a:t>Cortes-</a:t>
            </a:r>
            <a:r>
              <a:rPr lang="fr-FR" dirty="0" err="1" smtClean="0"/>
              <a:t>Nigrinis</a:t>
            </a:r>
            <a:endParaRPr lang="fr-FR" dirty="0" smtClean="0"/>
          </a:p>
          <a:p>
            <a:pPr marL="68580" indent="0">
              <a:buNone/>
            </a:pPr>
            <a:r>
              <a:rPr lang="fr-FR" u="sng" dirty="0" smtClean="0">
                <a:hlinkClick r:id="rId2"/>
              </a:rPr>
              <a:t>Norberto-Eduard.Cortes-Nigrinis@ac-paris.fr</a:t>
            </a:r>
            <a:endParaRPr lang="fr-FR" u="sng" dirty="0" smtClean="0"/>
          </a:p>
          <a:p>
            <a:pPr marL="68580" indent="0">
              <a:buNone/>
            </a:pPr>
            <a:endParaRPr lang="fr-FR" dirty="0"/>
          </a:p>
          <a:p>
            <a:pPr marL="68580" indent="0">
              <a:buNone/>
            </a:pPr>
            <a:r>
              <a:rPr lang="fr-FR" b="1" dirty="0" smtClean="0"/>
              <a:t>Créteil</a:t>
            </a:r>
            <a:r>
              <a:rPr lang="fr-FR" dirty="0" smtClean="0"/>
              <a:t>: Mme Alexandra </a:t>
            </a:r>
            <a:r>
              <a:rPr lang="fr-FR" dirty="0" err="1" smtClean="0"/>
              <a:t>Corac</a:t>
            </a:r>
            <a:endParaRPr lang="fr-FR" dirty="0" smtClean="0"/>
          </a:p>
          <a:p>
            <a:pPr marL="68580" indent="0">
              <a:buNone/>
            </a:pPr>
            <a:r>
              <a:rPr lang="fr-FR" dirty="0" smtClean="0">
                <a:hlinkClick r:id="rId3"/>
              </a:rPr>
              <a:t>e</a:t>
            </a:r>
            <a:r>
              <a:rPr lang="fr-FR" dirty="0" smtClean="0">
                <a:hlinkClick r:id="rId3"/>
              </a:rPr>
              <a:t>twinning@ac-creteil.fr</a:t>
            </a:r>
            <a:r>
              <a:rPr lang="fr-FR" dirty="0" smtClean="0"/>
              <a:t> </a:t>
            </a:r>
          </a:p>
          <a:p>
            <a:pPr marL="68580" indent="0">
              <a:buNone/>
            </a:pPr>
            <a:endParaRPr lang="fr-FR" dirty="0" smtClean="0"/>
          </a:p>
          <a:p>
            <a:pPr marL="68580" indent="0">
              <a:buNone/>
            </a:pPr>
            <a:r>
              <a:rPr lang="fr-FR" b="1" dirty="0" smtClean="0"/>
              <a:t>Versailles </a:t>
            </a:r>
            <a:r>
              <a:rPr lang="fr-FR" dirty="0" smtClean="0"/>
              <a:t>: Mme </a:t>
            </a:r>
            <a:r>
              <a:rPr lang="fr-FR" dirty="0" err="1" smtClean="0"/>
              <a:t>Boureau</a:t>
            </a:r>
            <a:r>
              <a:rPr lang="fr-FR" dirty="0" smtClean="0"/>
              <a:t> </a:t>
            </a:r>
            <a:r>
              <a:rPr lang="fr-FR" dirty="0"/>
              <a:t>B</a:t>
            </a:r>
            <a:r>
              <a:rPr lang="fr-FR" dirty="0" smtClean="0"/>
              <a:t>landine </a:t>
            </a:r>
            <a:endParaRPr lang="fr-FR" dirty="0"/>
          </a:p>
          <a:p>
            <a:pPr marL="68580" indent="0">
              <a:buNone/>
            </a:pPr>
            <a:r>
              <a:rPr lang="fr-FR" dirty="0" smtClean="0">
                <a:hlinkClick r:id="rId4"/>
              </a:rPr>
              <a:t>blandine.boureau@ac-versailles.fr</a:t>
            </a:r>
            <a:r>
              <a:rPr lang="fr-FR" dirty="0" smtClean="0"/>
              <a:t> </a:t>
            </a:r>
          </a:p>
          <a:p>
            <a:pPr marL="68580" indent="0">
              <a:buNone/>
            </a:pPr>
            <a:endParaRPr lang="fr-FR" dirty="0" smtClean="0"/>
          </a:p>
          <a:p>
            <a:pPr marL="68580" indent="0" algn="ctr">
              <a:buNone/>
            </a:pPr>
            <a:endParaRPr lang="fr-FR" sz="4000" dirty="0"/>
          </a:p>
        </p:txBody>
      </p:sp>
    </p:spTree>
    <p:extLst>
      <p:ext uri="{BB962C8B-B14F-4D97-AF65-F5344CB8AC3E}">
        <p14:creationId xmlns:p14="http://schemas.microsoft.com/office/powerpoint/2010/main" val="1315702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3608" y="764704"/>
            <a:ext cx="7024744" cy="901904"/>
          </a:xfrm>
        </p:spPr>
        <p:style>
          <a:lnRef idx="3">
            <a:schemeClr val="lt1"/>
          </a:lnRef>
          <a:fillRef idx="1001">
            <a:schemeClr val="dk2"/>
          </a:fillRef>
          <a:effectRef idx="1">
            <a:schemeClr val="accent1"/>
          </a:effectRef>
          <a:fontRef idx="minor">
            <a:schemeClr val="lt1"/>
          </a:fontRef>
        </p:style>
        <p:txBody>
          <a:bodyPr>
            <a:normAutofit fontScale="90000"/>
          </a:bodyPr>
          <a:lstStyle/>
          <a:p>
            <a:r>
              <a:rPr lang="fr-FR" b="1" u="sng" dirty="0">
                <a:solidFill>
                  <a:schemeClr val="bg1"/>
                </a:solidFill>
              </a:rPr>
              <a:t>SECTIONS </a:t>
            </a:r>
            <a:r>
              <a:rPr lang="fr-FR" b="1" u="sng" dirty="0" smtClean="0">
                <a:solidFill>
                  <a:schemeClr val="bg1"/>
                </a:solidFill>
              </a:rPr>
              <a:t>EUROPÉENNES</a:t>
            </a:r>
            <a:r>
              <a:rPr lang="fr-FR" b="1" u="sng" dirty="0">
                <a:solidFill>
                  <a:schemeClr val="bg1"/>
                </a:solidFill>
              </a:rPr>
              <a:t/>
            </a:r>
            <a:br>
              <a:rPr lang="fr-FR" b="1" u="sng" dirty="0">
                <a:solidFill>
                  <a:schemeClr val="bg1"/>
                </a:solidFill>
              </a:rPr>
            </a:br>
            <a:r>
              <a:rPr lang="fr-FR" sz="1400" b="1" dirty="0">
                <a:solidFill>
                  <a:srgbClr val="FFC000"/>
                </a:solidFill>
                <a:hlinkClick r:id="rId2"/>
              </a:rPr>
              <a:t>http://www.education.gouv.fr/bo/2006/34/MENE0602013A.htm</a:t>
            </a:r>
            <a:endParaRPr lang="fr-FR" sz="1400" b="1" dirty="0">
              <a:solidFill>
                <a:srgbClr val="FFC000"/>
              </a:solidFill>
            </a:endParaRPr>
          </a:p>
        </p:txBody>
      </p:sp>
      <p:sp>
        <p:nvSpPr>
          <p:cNvPr id="3" name="Espace réservé du contenu 2"/>
          <p:cNvSpPr>
            <a:spLocks noGrp="1"/>
          </p:cNvSpPr>
          <p:nvPr>
            <p:ph idx="1"/>
          </p:nvPr>
        </p:nvSpPr>
        <p:spPr>
          <a:xfrm>
            <a:off x="1115616" y="1772816"/>
            <a:ext cx="6840760" cy="4680520"/>
          </a:xfrm>
        </p:spPr>
        <p:txBody>
          <a:bodyPr>
            <a:normAutofit/>
          </a:bodyPr>
          <a:lstStyle/>
          <a:p>
            <a:r>
              <a:rPr lang="fr-FR" b="1" dirty="0" smtClean="0"/>
              <a:t>Avoir deux professeurs titulaires pour ouverture (LV + DNL)</a:t>
            </a:r>
          </a:p>
          <a:p>
            <a:endParaRPr lang="fr-FR" b="1" dirty="0" smtClean="0"/>
          </a:p>
          <a:p>
            <a:r>
              <a:rPr lang="fr-FR" b="1" dirty="0" smtClean="0"/>
              <a:t>C.C</a:t>
            </a:r>
            <a:r>
              <a:rPr lang="fr-FR" b="1" dirty="0"/>
              <a:t>. </a:t>
            </a:r>
            <a:r>
              <a:rPr lang="fr-FR" dirty="0"/>
              <a:t>(avoir plus de 12/20)</a:t>
            </a:r>
            <a:r>
              <a:rPr lang="fr-FR" dirty="0">
                <a:latin typeface="Garamond"/>
              </a:rPr>
              <a:t> → </a:t>
            </a:r>
            <a:r>
              <a:rPr lang="fr-FR" dirty="0"/>
              <a:t>20% de la note (DNL + LV)</a:t>
            </a:r>
          </a:p>
          <a:p>
            <a:r>
              <a:rPr lang="fr-FR" b="1" dirty="0"/>
              <a:t>Oral spécifique </a:t>
            </a:r>
            <a:r>
              <a:rPr lang="fr-FR" dirty="0"/>
              <a:t>(20 mn + 20 mn</a:t>
            </a:r>
            <a:r>
              <a:rPr lang="fr-FR" dirty="0" smtClean="0"/>
              <a:t>):</a:t>
            </a:r>
          </a:p>
          <a:p>
            <a:pPr lvl="2"/>
            <a:r>
              <a:rPr lang="fr-FR" dirty="0" smtClean="0"/>
              <a:t> </a:t>
            </a:r>
            <a:r>
              <a:rPr lang="fr-FR" dirty="0"/>
              <a:t>texte </a:t>
            </a:r>
            <a:r>
              <a:rPr lang="fr-FR" dirty="0" smtClean="0"/>
              <a:t>inconnu en lien avec la profession  </a:t>
            </a:r>
          </a:p>
          <a:p>
            <a:pPr lvl="2"/>
            <a:r>
              <a:rPr lang="fr-FR" dirty="0" smtClean="0"/>
              <a:t>dossier </a:t>
            </a:r>
            <a:r>
              <a:rPr lang="fr-FR" sz="800" dirty="0"/>
              <a:t>(non obligatoire</a:t>
            </a:r>
            <a:r>
              <a:rPr lang="fr-FR" dirty="0"/>
              <a:t>)/</a:t>
            </a:r>
            <a:r>
              <a:rPr lang="fr-FR" dirty="0" smtClean="0"/>
              <a:t>liste </a:t>
            </a:r>
            <a:r>
              <a:rPr lang="fr-FR" sz="800" dirty="0" smtClean="0"/>
              <a:t>(jointe </a:t>
            </a:r>
            <a:r>
              <a:rPr lang="fr-FR" sz="800" dirty="0"/>
              <a:t>à titre d’information) </a:t>
            </a:r>
            <a:r>
              <a:rPr lang="fr-FR" dirty="0"/>
              <a:t>des activités réalisées par les élèves (avoir plus de 10/20) </a:t>
            </a:r>
            <a:r>
              <a:rPr lang="fr-FR" dirty="0">
                <a:latin typeface="Garamond"/>
              </a:rPr>
              <a:t>→</a:t>
            </a:r>
            <a:r>
              <a:rPr lang="fr-FR" dirty="0"/>
              <a:t>80% de la </a:t>
            </a:r>
            <a:r>
              <a:rPr lang="fr-FR" dirty="0" smtClean="0"/>
              <a:t>note</a:t>
            </a:r>
          </a:p>
          <a:p>
            <a:r>
              <a:rPr lang="fr-FR" dirty="0" smtClean="0">
                <a:solidFill>
                  <a:srgbClr val="FF0000"/>
                </a:solidFill>
              </a:rPr>
              <a:t>Attention à la </a:t>
            </a:r>
            <a:r>
              <a:rPr lang="fr-FR" dirty="0" smtClean="0">
                <a:solidFill>
                  <a:srgbClr val="FF0000"/>
                </a:solidFill>
              </a:rPr>
              <a:t>note</a:t>
            </a:r>
            <a:endParaRPr lang="fr-FR" dirty="0" smtClean="0">
              <a:solidFill>
                <a:srgbClr val="FF0000"/>
              </a:solidFill>
            </a:endParaRPr>
          </a:p>
          <a:p>
            <a:pPr marL="68580" indent="0">
              <a:buNone/>
            </a:pPr>
            <a:endParaRPr lang="fr-FR" dirty="0">
              <a:solidFill>
                <a:srgbClr val="FF0000"/>
              </a:solidFill>
            </a:endParaRPr>
          </a:p>
          <a:p>
            <a:pPr marL="0" indent="0">
              <a:buNone/>
            </a:pPr>
            <a:endParaRPr lang="fr-FR" dirty="0"/>
          </a:p>
          <a:p>
            <a:endParaRPr lang="fr-FR" dirty="0"/>
          </a:p>
        </p:txBody>
      </p:sp>
    </p:spTree>
    <p:extLst>
      <p:ext uri="{BB962C8B-B14F-4D97-AF65-F5344CB8AC3E}">
        <p14:creationId xmlns:p14="http://schemas.microsoft.com/office/powerpoint/2010/main" val="16759630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43492" y="2323652"/>
            <a:ext cx="6777317" cy="4057676"/>
          </a:xfrm>
        </p:spPr>
        <p:txBody>
          <a:bodyPr>
            <a:normAutofit fontScale="77500" lnSpcReduction="20000"/>
          </a:bodyPr>
          <a:lstStyle/>
          <a:p>
            <a:r>
              <a:rPr lang="fr-FR" sz="2000" b="1" dirty="0" smtClean="0"/>
              <a:t>Contrôle </a:t>
            </a:r>
            <a:r>
              <a:rPr lang="fr-FR" sz="2000" b="1" dirty="0"/>
              <a:t>continu </a:t>
            </a:r>
            <a:r>
              <a:rPr lang="fr-FR" sz="2000" dirty="0"/>
              <a:t>(note conjointe LV + DNL): </a:t>
            </a:r>
            <a:endParaRPr lang="fr-FR" sz="2000" dirty="0" smtClean="0"/>
          </a:p>
          <a:p>
            <a:pPr lvl="2"/>
            <a:r>
              <a:rPr lang="fr-FR" sz="1600" i="1" dirty="0" smtClean="0"/>
              <a:t>la </a:t>
            </a:r>
            <a:r>
              <a:rPr lang="fr-FR" sz="1600" i="1" dirty="0"/>
              <a:t>participation spontanée ou suscitée au travail oral </a:t>
            </a:r>
            <a:endParaRPr lang="fr-FR" sz="1600" i="1" dirty="0" smtClean="0"/>
          </a:p>
          <a:p>
            <a:pPr lvl="2"/>
            <a:r>
              <a:rPr lang="fr-FR" sz="1600" i="1" dirty="0" smtClean="0"/>
              <a:t>la </a:t>
            </a:r>
            <a:r>
              <a:rPr lang="fr-FR" sz="1600" i="1" dirty="0"/>
              <a:t>qualité de certains travaux imposés, oraux ou écrits ou pratiques, réalisés au cours de l’année </a:t>
            </a:r>
            <a:endParaRPr lang="fr-FR" sz="1600" i="1" dirty="0" smtClean="0"/>
          </a:p>
          <a:p>
            <a:pPr lvl="2"/>
            <a:r>
              <a:rPr lang="fr-FR" sz="1600" i="1" dirty="0" smtClean="0"/>
              <a:t>la </a:t>
            </a:r>
            <a:r>
              <a:rPr lang="fr-FR" sz="1600" i="1" dirty="0"/>
              <a:t>maîtrise de la langue, dans un domaine spécialisé et plus généralement dans une situation de communication. </a:t>
            </a:r>
            <a:endParaRPr lang="fr-FR" sz="1600" i="1" dirty="0" smtClean="0"/>
          </a:p>
          <a:p>
            <a:pPr marL="685800" lvl="2" indent="0">
              <a:buNone/>
            </a:pPr>
            <a:endParaRPr lang="fr-FR" sz="1600" dirty="0" smtClean="0"/>
          </a:p>
          <a:p>
            <a:pPr lvl="2"/>
            <a:r>
              <a:rPr lang="fr-FR" sz="1600" dirty="0"/>
              <a:t>20% de la note</a:t>
            </a:r>
          </a:p>
          <a:p>
            <a:pPr lvl="2"/>
            <a:r>
              <a:rPr lang="fr-FR" sz="1600" dirty="0"/>
              <a:t> avoir 12/20</a:t>
            </a:r>
          </a:p>
          <a:p>
            <a:pPr lvl="2"/>
            <a:endParaRPr lang="fr-FR" sz="1600" dirty="0"/>
          </a:p>
          <a:p>
            <a:r>
              <a:rPr lang="fr-FR" sz="2000" b="1" dirty="0"/>
              <a:t>Oral spécifique </a:t>
            </a:r>
            <a:r>
              <a:rPr lang="fr-FR" sz="2000" dirty="0"/>
              <a:t>(ne pas évaluer ses élèves): </a:t>
            </a:r>
          </a:p>
          <a:p>
            <a:pPr lvl="2"/>
            <a:r>
              <a:rPr lang="fr-FR" sz="1600" i="1" dirty="0"/>
              <a:t>la clarté de l’exposition </a:t>
            </a:r>
          </a:p>
          <a:p>
            <a:pPr lvl="2"/>
            <a:r>
              <a:rPr lang="fr-FR" sz="1600" i="1" dirty="0"/>
              <a:t>la qualité de l’information et la culture du candidat dans le domaine considéré en particulier </a:t>
            </a:r>
          </a:p>
          <a:p>
            <a:pPr lvl="2"/>
            <a:r>
              <a:rPr lang="fr-FR" sz="1600" i="1" dirty="0"/>
              <a:t>la richesse de l’expression et la correction grammaticale de la langue</a:t>
            </a:r>
            <a:r>
              <a:rPr lang="fr-FR" sz="1600" dirty="0"/>
              <a:t>.</a:t>
            </a:r>
          </a:p>
          <a:p>
            <a:pPr marL="685800" lvl="2" indent="0">
              <a:buNone/>
            </a:pPr>
            <a:endParaRPr lang="fr-FR" sz="1600" dirty="0"/>
          </a:p>
          <a:p>
            <a:pPr lvl="2"/>
            <a:r>
              <a:rPr lang="fr-FR" sz="1600" dirty="0" smtClean="0"/>
              <a:t>2O </a:t>
            </a:r>
            <a:r>
              <a:rPr lang="fr-FR" sz="1600" dirty="0"/>
              <a:t>mn de préparation + 20 mn entretien en LV  et français</a:t>
            </a:r>
          </a:p>
          <a:p>
            <a:pPr lvl="2"/>
            <a:r>
              <a:rPr lang="fr-FR" sz="1600" dirty="0"/>
              <a:t>Document inconnu/ « dossier </a:t>
            </a:r>
            <a:r>
              <a:rPr lang="fr-FR" sz="1600" dirty="0" smtClean="0"/>
              <a:t>»</a:t>
            </a:r>
          </a:p>
          <a:p>
            <a:pPr lvl="2"/>
            <a:r>
              <a:rPr lang="fr-FR" sz="1600" dirty="0" smtClean="0"/>
              <a:t>80</a:t>
            </a:r>
            <a:r>
              <a:rPr lang="fr-FR" sz="1600" dirty="0"/>
              <a:t>% de la note</a:t>
            </a:r>
          </a:p>
          <a:p>
            <a:pPr lvl="2"/>
            <a:r>
              <a:rPr lang="fr-FR" sz="1600" dirty="0"/>
              <a:t>avoir 10/20</a:t>
            </a:r>
          </a:p>
          <a:p>
            <a:pPr lvl="2"/>
            <a:endParaRPr lang="fr-FR" sz="1600" dirty="0"/>
          </a:p>
          <a:p>
            <a:endParaRPr lang="fr-FR" dirty="0"/>
          </a:p>
        </p:txBody>
      </p:sp>
      <p:sp>
        <p:nvSpPr>
          <p:cNvPr id="4" name="Titre 1"/>
          <p:cNvSpPr txBox="1">
            <a:spLocks noGrp="1"/>
          </p:cNvSpPr>
          <p:nvPr>
            <p:ph type="title"/>
          </p:nvPr>
        </p:nvSpPr>
        <p:spPr>
          <a:prstGeom prst="rect">
            <a:avLst/>
          </a:prstGeom>
        </p:spPr>
        <p:style>
          <a:lnRef idx="3">
            <a:schemeClr val="lt1"/>
          </a:lnRef>
          <a:fillRef idx="1001">
            <a:schemeClr val="dk2"/>
          </a:fillRef>
          <a:effectRef idx="1">
            <a:schemeClr val="accent1"/>
          </a:effectRef>
          <a:fontRef idx="minor">
            <a:schemeClr val="lt1"/>
          </a:fontRef>
        </p:style>
        <p:txBody>
          <a:bodyPr vert="horz" lIns="91440" tIns="45720" rIns="91440" bIns="45720" rtlCol="0" anchor="b">
            <a:normAutofit/>
          </a:bodyPr>
          <a:lstStyle>
            <a:lvl1pPr algn="l" defTabSz="914400" rtl="0" eaLnBrk="1" latinLnBrk="0" hangingPunct="1">
              <a:spcBef>
                <a:spcPct val="0"/>
              </a:spcBef>
              <a:buNone/>
              <a:defRPr sz="40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fr-FR" dirty="0" smtClean="0">
                <a:effectLst>
                  <a:outerShdw blurRad="38100" dist="38100" dir="2700000" algn="tl">
                    <a:srgbClr val="000000">
                      <a:alpha val="43137"/>
                    </a:srgbClr>
                  </a:outerShdw>
                </a:effectLst>
              </a:rPr>
              <a:t>Le CC et l’oral spécifique </a:t>
            </a:r>
            <a:endParaRPr lang="fr-FR"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91826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barn(inVertical)">
                                      <p:cBhvr>
                                        <p:cTn id="19" dur="500"/>
                                        <p:tgtEl>
                                          <p:spTgt spid="3">
                                            <p:txEl>
                                              <p:pRg st="5" end="5"/>
                                            </p:txEl>
                                          </p:spTgt>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arn(inVertical)">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barn(inVertical)">
                                      <p:cBhvr>
                                        <p:cTn id="27" dur="500"/>
                                        <p:tgtEl>
                                          <p:spTgt spid="3">
                                            <p:txEl>
                                              <p:pRg st="8" end="8"/>
                                            </p:txEl>
                                          </p:spTgt>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Effect transition="in" filter="barn(inVertical)">
                                      <p:cBhvr>
                                        <p:cTn id="30" dur="500"/>
                                        <p:tgtEl>
                                          <p:spTgt spid="3">
                                            <p:txEl>
                                              <p:pRg st="9" end="9"/>
                                            </p:txEl>
                                          </p:spTgt>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animEffect transition="in" filter="barn(inVertical)">
                                      <p:cBhvr>
                                        <p:cTn id="33" dur="500"/>
                                        <p:tgtEl>
                                          <p:spTgt spid="3">
                                            <p:txEl>
                                              <p:pRg st="10" end="10"/>
                                            </p:txEl>
                                          </p:spTgt>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3">
                                            <p:txEl>
                                              <p:pRg st="11" end="11"/>
                                            </p:txEl>
                                          </p:spTgt>
                                        </p:tgtEl>
                                        <p:attrNameLst>
                                          <p:attrName>style.visibility</p:attrName>
                                        </p:attrNameLst>
                                      </p:cBhvr>
                                      <p:to>
                                        <p:strVal val="visible"/>
                                      </p:to>
                                    </p:set>
                                    <p:animEffect transition="in" filter="barn(inVertical)">
                                      <p:cBhvr>
                                        <p:cTn id="36" dur="500"/>
                                        <p:tgtEl>
                                          <p:spTgt spid="3">
                                            <p:txEl>
                                              <p:pRg st="11" end="11"/>
                                            </p:txEl>
                                          </p:spTgt>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animEffect transition="in" filter="barn(inVertical)">
                                      <p:cBhvr>
                                        <p:cTn id="39" dur="500"/>
                                        <p:tgtEl>
                                          <p:spTgt spid="3">
                                            <p:txEl>
                                              <p:pRg st="13" end="13"/>
                                            </p:txEl>
                                          </p:spTgt>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3">
                                            <p:txEl>
                                              <p:pRg st="14" end="14"/>
                                            </p:txEl>
                                          </p:spTgt>
                                        </p:tgtEl>
                                        <p:attrNameLst>
                                          <p:attrName>style.visibility</p:attrName>
                                        </p:attrNameLst>
                                      </p:cBhvr>
                                      <p:to>
                                        <p:strVal val="visible"/>
                                      </p:to>
                                    </p:set>
                                    <p:animEffect transition="in" filter="barn(inVertical)">
                                      <p:cBhvr>
                                        <p:cTn id="42" dur="500"/>
                                        <p:tgtEl>
                                          <p:spTgt spid="3">
                                            <p:txEl>
                                              <p:pRg st="14" end="14"/>
                                            </p:txEl>
                                          </p:spTgt>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3">
                                            <p:txEl>
                                              <p:pRg st="15" end="15"/>
                                            </p:txEl>
                                          </p:spTgt>
                                        </p:tgtEl>
                                        <p:attrNameLst>
                                          <p:attrName>style.visibility</p:attrName>
                                        </p:attrNameLst>
                                      </p:cBhvr>
                                      <p:to>
                                        <p:strVal val="visible"/>
                                      </p:to>
                                    </p:set>
                                    <p:animEffect transition="in" filter="barn(inVertical)">
                                      <p:cBhvr>
                                        <p:cTn id="45" dur="500"/>
                                        <p:tgtEl>
                                          <p:spTgt spid="3">
                                            <p:txEl>
                                              <p:pRg st="15" end="15"/>
                                            </p:txEl>
                                          </p:spTgt>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3">
                                            <p:txEl>
                                              <p:pRg st="16" end="16"/>
                                            </p:txEl>
                                          </p:spTgt>
                                        </p:tgtEl>
                                        <p:attrNameLst>
                                          <p:attrName>style.visibility</p:attrName>
                                        </p:attrNameLst>
                                      </p:cBhvr>
                                      <p:to>
                                        <p:strVal val="visible"/>
                                      </p:to>
                                    </p:set>
                                    <p:animEffect transition="in" filter="barn(inVertical)">
                                      <p:cBhvr>
                                        <p:cTn id="48" dur="5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a:p>
        </p:txBody>
      </p:sp>
      <p:sp>
        <p:nvSpPr>
          <p:cNvPr id="4" name="Titre 1"/>
          <p:cNvSpPr txBox="1">
            <a:spLocks noGrp="1"/>
          </p:cNvSpPr>
          <p:nvPr>
            <p:ph type="title"/>
          </p:nvPr>
        </p:nvSpPr>
        <p:spPr>
          <a:xfrm>
            <a:off x="971600" y="764704"/>
            <a:ext cx="7024744" cy="782960"/>
          </a:xfrm>
          <a:prstGeom prst="rect">
            <a:avLst/>
          </a:prstGeom>
        </p:spPr>
        <p:style>
          <a:lnRef idx="3">
            <a:schemeClr val="lt1"/>
          </a:lnRef>
          <a:fillRef idx="1001">
            <a:schemeClr val="dk2"/>
          </a:fillRef>
          <a:effectRef idx="1">
            <a:schemeClr val="accent1"/>
          </a:effectRef>
          <a:fontRef idx="minor">
            <a:schemeClr val="lt1"/>
          </a:fontRef>
        </p:style>
        <p:txBody>
          <a:bodyPr vert="horz" lIns="91440" tIns="45720" rIns="91440" bIns="45720" rtlCol="0" anchor="b">
            <a:normAutofit/>
          </a:bodyPr>
          <a:lstStyle>
            <a:lvl1pPr algn="l" defTabSz="914400" rtl="0" eaLnBrk="1" latinLnBrk="0" hangingPunct="1">
              <a:spcBef>
                <a:spcPct val="0"/>
              </a:spcBef>
              <a:buNone/>
              <a:defRPr sz="40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fr-FR" dirty="0" smtClean="0">
                <a:effectLst>
                  <a:outerShdw blurRad="38100" dist="38100" dir="2700000" algn="tl">
                    <a:srgbClr val="000000">
                      <a:alpha val="43137"/>
                    </a:srgbClr>
                  </a:outerShdw>
                </a:effectLst>
              </a:rPr>
              <a:t>Le CC</a:t>
            </a:r>
            <a:endParaRPr lang="fr-FR" dirty="0">
              <a:effectLst>
                <a:outerShdw blurRad="38100" dist="38100" dir="2700000" algn="tl">
                  <a:srgbClr val="000000">
                    <a:alpha val="43137"/>
                  </a:srgbClr>
                </a:outerShdw>
              </a:effectLst>
            </a:endParaRPr>
          </a:p>
        </p:txBody>
      </p:sp>
      <p:graphicFrame>
        <p:nvGraphicFramePr>
          <p:cNvPr id="5" name="Objet 4"/>
          <p:cNvGraphicFramePr>
            <a:graphicFrameLocks noChangeAspect="1"/>
          </p:cNvGraphicFramePr>
          <p:nvPr>
            <p:extLst>
              <p:ext uri="{D42A27DB-BD31-4B8C-83A1-F6EECF244321}">
                <p14:modId xmlns:p14="http://schemas.microsoft.com/office/powerpoint/2010/main" val="2418647400"/>
              </p:ext>
            </p:extLst>
          </p:nvPr>
        </p:nvGraphicFramePr>
        <p:xfrm>
          <a:off x="1043608" y="1556792"/>
          <a:ext cx="6840760" cy="4784080"/>
        </p:xfrm>
        <a:graphic>
          <a:graphicData uri="http://schemas.openxmlformats.org/presentationml/2006/ole">
            <mc:AlternateContent xmlns:mc="http://schemas.openxmlformats.org/markup-compatibility/2006">
              <mc:Choice xmlns:v="urn:schemas-microsoft-com:vml" Requires="v">
                <p:oleObj spid="_x0000_s2073" name="Acrobat Document" r:id="rId3" imgW="5667139" imgH="8019997" progId="AcroExch.Document.11">
                  <p:embed/>
                </p:oleObj>
              </mc:Choice>
              <mc:Fallback>
                <p:oleObj name="Acrobat Document" r:id="rId3" imgW="5667139" imgH="8019997" progId="AcroExch.Document.11">
                  <p:embed/>
                  <p:pic>
                    <p:nvPicPr>
                      <p:cNvPr id="0" name=""/>
                      <p:cNvPicPr/>
                      <p:nvPr/>
                    </p:nvPicPr>
                    <p:blipFill>
                      <a:blip r:embed="rId4"/>
                      <a:stretch>
                        <a:fillRect/>
                      </a:stretch>
                    </p:blipFill>
                    <p:spPr>
                      <a:xfrm>
                        <a:off x="1043608" y="1556792"/>
                        <a:ext cx="6840760" cy="4784080"/>
                      </a:xfrm>
                      <a:prstGeom prst="rect">
                        <a:avLst/>
                      </a:prstGeom>
                    </p:spPr>
                  </p:pic>
                </p:oleObj>
              </mc:Fallback>
            </mc:AlternateContent>
          </a:graphicData>
        </a:graphic>
      </p:graphicFrame>
    </p:spTree>
    <p:extLst>
      <p:ext uri="{BB962C8B-B14F-4D97-AF65-F5344CB8AC3E}">
        <p14:creationId xmlns:p14="http://schemas.microsoft.com/office/powerpoint/2010/main" val="23764655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dirty="0"/>
          </a:p>
        </p:txBody>
      </p:sp>
      <p:sp>
        <p:nvSpPr>
          <p:cNvPr id="4" name="Titre 1"/>
          <p:cNvSpPr txBox="1">
            <a:spLocks noGrp="1"/>
          </p:cNvSpPr>
          <p:nvPr>
            <p:ph type="title"/>
          </p:nvPr>
        </p:nvSpPr>
        <p:spPr>
          <a:xfrm>
            <a:off x="1043608" y="764704"/>
            <a:ext cx="7024744" cy="685880"/>
          </a:xfrm>
          <a:prstGeom prst="rect">
            <a:avLst/>
          </a:prstGeom>
        </p:spPr>
        <p:style>
          <a:lnRef idx="3">
            <a:schemeClr val="lt1"/>
          </a:lnRef>
          <a:fillRef idx="1001">
            <a:schemeClr val="dk2"/>
          </a:fillRef>
          <a:effectRef idx="1">
            <a:schemeClr val="accent1"/>
          </a:effectRef>
          <a:fontRef idx="minor">
            <a:schemeClr val="lt1"/>
          </a:fontRef>
        </p:style>
        <p:txBody>
          <a:bodyPr vert="horz" lIns="91440" tIns="45720" rIns="91440" bIns="45720" rtlCol="0" anchor="b">
            <a:normAutofit fontScale="90000"/>
          </a:bodyPr>
          <a:lstStyle>
            <a:lvl1pPr algn="l" defTabSz="914400" rtl="0" eaLnBrk="1" latinLnBrk="0" hangingPunct="1">
              <a:spcBef>
                <a:spcPct val="0"/>
              </a:spcBef>
              <a:buNone/>
              <a:defRPr sz="40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fr-FR" dirty="0" smtClean="0">
                <a:effectLst>
                  <a:outerShdw blurRad="38100" dist="38100" dir="2700000" algn="tl">
                    <a:srgbClr val="000000">
                      <a:alpha val="43137"/>
                    </a:srgbClr>
                  </a:outerShdw>
                </a:effectLst>
              </a:rPr>
              <a:t>L’oral spécifique </a:t>
            </a:r>
            <a:endParaRPr lang="fr-FR" dirty="0">
              <a:effectLst>
                <a:outerShdw blurRad="38100" dist="38100" dir="2700000" algn="tl">
                  <a:srgbClr val="000000">
                    <a:alpha val="43137"/>
                  </a:srgbClr>
                </a:outerShdw>
              </a:effectLst>
            </a:endParaRPr>
          </a:p>
        </p:txBody>
      </p:sp>
      <p:graphicFrame>
        <p:nvGraphicFramePr>
          <p:cNvPr id="5" name="Objet 4"/>
          <p:cNvGraphicFramePr>
            <a:graphicFrameLocks noChangeAspect="1"/>
          </p:cNvGraphicFramePr>
          <p:nvPr>
            <p:extLst>
              <p:ext uri="{D42A27DB-BD31-4B8C-83A1-F6EECF244321}">
                <p14:modId xmlns:p14="http://schemas.microsoft.com/office/powerpoint/2010/main" val="1583852754"/>
              </p:ext>
            </p:extLst>
          </p:nvPr>
        </p:nvGraphicFramePr>
        <p:xfrm>
          <a:off x="1043608" y="1556792"/>
          <a:ext cx="6624736" cy="4896544"/>
        </p:xfrm>
        <a:graphic>
          <a:graphicData uri="http://schemas.openxmlformats.org/presentationml/2006/ole">
            <mc:AlternateContent xmlns:mc="http://schemas.openxmlformats.org/markup-compatibility/2006">
              <mc:Choice xmlns:v="urn:schemas-microsoft-com:vml" Requires="v">
                <p:oleObj spid="_x0000_s3097" name="Acrobat Document" r:id="rId3" imgW="5667139" imgH="8019997" progId="AcroExch.Document.11">
                  <p:embed/>
                </p:oleObj>
              </mc:Choice>
              <mc:Fallback>
                <p:oleObj name="Acrobat Document" r:id="rId3" imgW="5667139" imgH="8019997" progId="AcroExch.Document.11">
                  <p:embed/>
                  <p:pic>
                    <p:nvPicPr>
                      <p:cNvPr id="0" name=""/>
                      <p:cNvPicPr/>
                      <p:nvPr/>
                    </p:nvPicPr>
                    <p:blipFill>
                      <a:blip r:embed="rId4"/>
                      <a:stretch>
                        <a:fillRect/>
                      </a:stretch>
                    </p:blipFill>
                    <p:spPr>
                      <a:xfrm>
                        <a:off x="1043608" y="1556792"/>
                        <a:ext cx="6624736" cy="4896544"/>
                      </a:xfrm>
                      <a:prstGeom prst="rect">
                        <a:avLst/>
                      </a:prstGeom>
                    </p:spPr>
                  </p:pic>
                </p:oleObj>
              </mc:Fallback>
            </mc:AlternateContent>
          </a:graphicData>
        </a:graphic>
      </p:graphicFrame>
    </p:spTree>
    <p:extLst>
      <p:ext uri="{BB962C8B-B14F-4D97-AF65-F5344CB8AC3E}">
        <p14:creationId xmlns:p14="http://schemas.microsoft.com/office/powerpoint/2010/main" val="27356583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1043492" y="1844824"/>
            <a:ext cx="6777317" cy="4248472"/>
          </a:xfrm>
        </p:spPr>
        <p:txBody>
          <a:bodyPr>
            <a:normAutofit fontScale="62500" lnSpcReduction="20000"/>
          </a:bodyPr>
          <a:lstStyle/>
          <a:p>
            <a:pPr marL="68580" indent="0">
              <a:buNone/>
            </a:pPr>
            <a:r>
              <a:rPr lang="fr-FR" b="1" dirty="0" smtClean="0"/>
              <a:t>Le dossier:</a:t>
            </a:r>
          </a:p>
          <a:p>
            <a:r>
              <a:rPr lang="fr-FR" dirty="0" smtClean="0"/>
              <a:t>L’élève/contexte</a:t>
            </a:r>
          </a:p>
          <a:p>
            <a:r>
              <a:rPr lang="fr-FR" dirty="0" smtClean="0"/>
              <a:t>L’entreprise</a:t>
            </a:r>
          </a:p>
          <a:p>
            <a:r>
              <a:rPr lang="fr-FR" dirty="0" smtClean="0"/>
              <a:t>Les activités réalisées dans l’entreprise</a:t>
            </a:r>
          </a:p>
          <a:p>
            <a:r>
              <a:rPr lang="fr-FR" dirty="0" smtClean="0"/>
              <a:t>La famille</a:t>
            </a:r>
          </a:p>
          <a:p>
            <a:r>
              <a:rPr lang="fr-FR" dirty="0" smtClean="0"/>
              <a:t>L’aspect culturel</a:t>
            </a:r>
          </a:p>
          <a:p>
            <a:r>
              <a:rPr lang="fr-FR" dirty="0" smtClean="0"/>
              <a:t>L’évaluation personnelle (comparaison, + et -, évolution...)</a:t>
            </a:r>
          </a:p>
          <a:p>
            <a:pPr marL="68580" indent="0">
              <a:buNone/>
            </a:pPr>
            <a:endParaRPr lang="fr-FR" dirty="0" smtClean="0"/>
          </a:p>
          <a:p>
            <a:pPr marL="68580" indent="0" algn="ctr">
              <a:buNone/>
            </a:pPr>
            <a:r>
              <a:rPr lang="fr-FR" b="1" dirty="0" smtClean="0"/>
              <a:t>◊◊◊◊◊◊◊◊◊◊</a:t>
            </a:r>
            <a:endParaRPr lang="fr-FR" b="1" dirty="0"/>
          </a:p>
          <a:p>
            <a:pPr marL="68580" indent="0">
              <a:buNone/>
            </a:pPr>
            <a:r>
              <a:rPr lang="fr-FR" b="1" dirty="0" smtClean="0"/>
              <a:t>La liste:</a:t>
            </a:r>
          </a:p>
          <a:p>
            <a:r>
              <a:rPr lang="fr-FR" dirty="0" smtClean="0"/>
              <a:t>Travaux </a:t>
            </a:r>
            <a:r>
              <a:rPr lang="fr-FR" dirty="0"/>
              <a:t>et activités effectués dans l’année dans la </a:t>
            </a:r>
            <a:r>
              <a:rPr lang="fr-FR" dirty="0" smtClean="0"/>
              <a:t>DNL. </a:t>
            </a:r>
          </a:p>
          <a:p>
            <a:r>
              <a:rPr lang="fr-FR" dirty="0" smtClean="0"/>
              <a:t>La </a:t>
            </a:r>
            <a:r>
              <a:rPr lang="fr-FR" dirty="0"/>
              <a:t>liste des questions étudiées dans cette discipline est jointe à titre d’information au livret scolaire ou au livret d’apprentissage du </a:t>
            </a:r>
            <a:r>
              <a:rPr lang="fr-FR" dirty="0" smtClean="0"/>
              <a:t>candidat</a:t>
            </a:r>
          </a:p>
          <a:p>
            <a:r>
              <a:rPr lang="fr-FR" dirty="0"/>
              <a:t>L</a:t>
            </a:r>
            <a:r>
              <a:rPr lang="fr-FR" dirty="0" smtClean="0"/>
              <a:t>’ouverture </a:t>
            </a:r>
            <a:r>
              <a:rPr lang="fr-FR" dirty="0"/>
              <a:t>européenne et les diverses formes qu’elle a pu prendre dans l’établissement : partenariat, échanges, clubs, journaux, relations télématiques, etc.</a:t>
            </a:r>
            <a:br>
              <a:rPr lang="fr-FR" dirty="0"/>
            </a:br>
            <a:endParaRPr lang="fr-FR" dirty="0" smtClean="0"/>
          </a:p>
          <a:p>
            <a:endParaRPr lang="fr-FR" dirty="0"/>
          </a:p>
          <a:p>
            <a:endParaRPr lang="fr-FR" dirty="0"/>
          </a:p>
        </p:txBody>
      </p:sp>
      <p:sp>
        <p:nvSpPr>
          <p:cNvPr id="8" name="Titre 1"/>
          <p:cNvSpPr txBox="1">
            <a:spLocks/>
          </p:cNvSpPr>
          <p:nvPr/>
        </p:nvSpPr>
        <p:spPr>
          <a:xfrm>
            <a:off x="1113348" y="836712"/>
            <a:ext cx="7024744" cy="838280"/>
          </a:xfrm>
          <a:prstGeom prst="rect">
            <a:avLst/>
          </a:prstGeom>
        </p:spPr>
        <p:style>
          <a:lnRef idx="3">
            <a:schemeClr val="lt1"/>
          </a:lnRef>
          <a:fillRef idx="1001">
            <a:schemeClr val="dk2"/>
          </a:fillRef>
          <a:effectRef idx="1">
            <a:schemeClr val="accent1"/>
          </a:effectRef>
          <a:fontRef idx="minor">
            <a:schemeClr val="lt1"/>
          </a:fontRef>
        </p:style>
        <p:txBody>
          <a:bodyPr vert="horz" lIns="91440" tIns="45720" rIns="91440" bIns="45720" rtlCol="0" anchor="b">
            <a:normAutofit/>
          </a:bodyPr>
          <a:lstStyle>
            <a:lvl1pPr algn="l" defTabSz="914400" rtl="0" eaLnBrk="1" latinLnBrk="0" hangingPunct="1">
              <a:spcBef>
                <a:spcPct val="0"/>
              </a:spcBef>
              <a:buNone/>
              <a:defRPr sz="40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fr-FR" dirty="0" smtClean="0">
                <a:effectLst>
                  <a:outerShdw blurRad="38100" dist="38100" dir="2700000" algn="tl">
                    <a:srgbClr val="000000">
                      <a:alpha val="43137"/>
                    </a:srgbClr>
                  </a:outerShdw>
                </a:effectLst>
              </a:rPr>
              <a:t>Le « dossier » / la liste</a:t>
            </a:r>
            <a:endParaRPr lang="fr-FR"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5426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xEl>
                                              <p:pRg st="8" end="8"/>
                                            </p:txEl>
                                          </p:spTgt>
                                        </p:tgtEl>
                                        <p:attrNameLst>
                                          <p:attrName>style.visibility</p:attrName>
                                        </p:attrNameLst>
                                      </p:cBhvr>
                                      <p:to>
                                        <p:strVal val="visible"/>
                                      </p:to>
                                    </p:set>
                                    <p:anim calcmode="lin" valueType="num">
                                      <p:cBhvr additive="base">
                                        <p:cTn id="49"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xEl>
                                              <p:pRg st="9" end="9"/>
                                            </p:txEl>
                                          </p:spTgt>
                                        </p:tgtEl>
                                        <p:attrNameLst>
                                          <p:attrName>style.visibility</p:attrName>
                                        </p:attrNameLst>
                                      </p:cBhvr>
                                      <p:to>
                                        <p:strVal val="visible"/>
                                      </p:to>
                                    </p:set>
                                    <p:anim calcmode="lin" valueType="num">
                                      <p:cBhvr additive="base">
                                        <p:cTn id="55"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
                                            <p:txEl>
                                              <p:pRg st="10" end="10"/>
                                            </p:txEl>
                                          </p:spTgt>
                                        </p:tgtEl>
                                        <p:attrNameLst>
                                          <p:attrName>style.visibility</p:attrName>
                                        </p:attrNameLst>
                                      </p:cBhvr>
                                      <p:to>
                                        <p:strVal val="visible"/>
                                      </p:to>
                                    </p:set>
                                    <p:anim calcmode="lin" valueType="num">
                                      <p:cBhvr additive="base">
                                        <p:cTn id="61"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5">
                                            <p:txEl>
                                              <p:pRg st="11" end="11"/>
                                            </p:txEl>
                                          </p:spTgt>
                                        </p:tgtEl>
                                        <p:attrNameLst>
                                          <p:attrName>style.visibility</p:attrName>
                                        </p:attrNameLst>
                                      </p:cBhvr>
                                      <p:to>
                                        <p:strVal val="visible"/>
                                      </p:to>
                                    </p:set>
                                    <p:anim calcmode="lin" valueType="num">
                                      <p:cBhvr additive="base">
                                        <p:cTn id="67"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5">
                                            <p:txEl>
                                              <p:pRg st="12" end="12"/>
                                            </p:txEl>
                                          </p:spTgt>
                                        </p:tgtEl>
                                        <p:attrNameLst>
                                          <p:attrName>style.visibility</p:attrName>
                                        </p:attrNameLst>
                                      </p:cBhvr>
                                      <p:to>
                                        <p:strVal val="visible"/>
                                      </p:to>
                                    </p:set>
                                    <p:anim calcmode="lin" valueType="num">
                                      <p:cBhvr additive="base">
                                        <p:cTn id="73"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5">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43492" y="2323652"/>
            <a:ext cx="6777317" cy="3697636"/>
          </a:xfrm>
        </p:spPr>
        <p:txBody>
          <a:bodyPr>
            <a:normAutofit fontScale="77500" lnSpcReduction="20000"/>
          </a:bodyPr>
          <a:lstStyle/>
          <a:p>
            <a:r>
              <a:rPr lang="fr-FR" dirty="0"/>
              <a:t>2 à 3 membres</a:t>
            </a:r>
          </a:p>
          <a:p>
            <a:pPr lvl="2"/>
            <a:r>
              <a:rPr lang="fr-FR" dirty="0"/>
              <a:t>Un inspecteur de la discipline non linguistique</a:t>
            </a:r>
          </a:p>
          <a:p>
            <a:pPr lvl="2"/>
            <a:r>
              <a:rPr lang="fr-FR" dirty="0"/>
              <a:t>Un inspecteur de la langue étrangère</a:t>
            </a:r>
          </a:p>
          <a:p>
            <a:pPr lvl="2"/>
            <a:r>
              <a:rPr lang="fr-FR" dirty="0"/>
              <a:t>Un formateur/enseignant en DNL/LV</a:t>
            </a:r>
          </a:p>
          <a:p>
            <a:r>
              <a:rPr lang="fr-FR" dirty="0"/>
              <a:t>Dossier: </a:t>
            </a:r>
            <a:r>
              <a:rPr lang="fr-FR" dirty="0" smtClean="0"/>
              <a:t>contient le projet en </a:t>
            </a:r>
            <a:r>
              <a:rPr lang="fr-FR" dirty="0"/>
              <a:t>LV </a:t>
            </a:r>
          </a:p>
          <a:p>
            <a:r>
              <a:rPr lang="fr-FR" dirty="0"/>
              <a:t>Gestion du </a:t>
            </a:r>
            <a:r>
              <a:rPr lang="fr-FR" dirty="0" smtClean="0"/>
              <a:t>temps à prendre en compte</a:t>
            </a:r>
            <a:endParaRPr lang="fr-FR" dirty="0"/>
          </a:p>
          <a:p>
            <a:r>
              <a:rPr lang="fr-FR" dirty="0"/>
              <a:t>Entretien à partir du dossier présenté (en français/LV): 30 mn (10 mn d’exposé + 20 mn entretien en français/LV) </a:t>
            </a:r>
            <a:endParaRPr lang="fr-FR" dirty="0" smtClean="0"/>
          </a:p>
          <a:p>
            <a:endParaRPr lang="fr-FR" dirty="0"/>
          </a:p>
          <a:p>
            <a:r>
              <a:rPr lang="fr-FR" dirty="0" smtClean="0"/>
              <a:t>Une formation à la certification est proposée au PAF: </a:t>
            </a:r>
          </a:p>
          <a:p>
            <a:pPr marL="68580" indent="0">
              <a:buNone/>
            </a:pPr>
            <a:r>
              <a:rPr lang="fr-FR" dirty="0" smtClean="0"/>
              <a:t>	</a:t>
            </a:r>
            <a:r>
              <a:rPr lang="fr-FR" dirty="0" smtClean="0"/>
              <a:t>20 mercredis matins, </a:t>
            </a:r>
            <a:r>
              <a:rPr lang="fr-FR" dirty="0" smtClean="0"/>
              <a:t>Suresnes (92), CANOPE </a:t>
            </a:r>
          </a:p>
          <a:p>
            <a:pPr marL="68580" indent="0">
              <a:buNone/>
            </a:pPr>
            <a:r>
              <a:rPr lang="fr-FR" dirty="0"/>
              <a:t>	</a:t>
            </a:r>
            <a:endParaRPr lang="fr-FR" dirty="0" smtClean="0"/>
          </a:p>
          <a:p>
            <a:endParaRPr lang="fr-FR" dirty="0"/>
          </a:p>
          <a:p>
            <a:endParaRPr lang="fr-FR" dirty="0"/>
          </a:p>
        </p:txBody>
      </p:sp>
      <p:sp>
        <p:nvSpPr>
          <p:cNvPr id="4" name="Titre 1"/>
          <p:cNvSpPr txBox="1">
            <a:spLocks noGrp="1"/>
          </p:cNvSpPr>
          <p:nvPr>
            <p:ph type="title"/>
          </p:nvPr>
        </p:nvSpPr>
        <p:spPr>
          <a:xfrm>
            <a:off x="899592" y="980728"/>
            <a:ext cx="7200800" cy="1143000"/>
          </a:xfrm>
          <a:prstGeom prst="rect">
            <a:avLst/>
          </a:prstGeom>
        </p:spPr>
        <p:style>
          <a:lnRef idx="3">
            <a:schemeClr val="lt1"/>
          </a:lnRef>
          <a:fillRef idx="1001">
            <a:schemeClr val="dk2"/>
          </a:fillRef>
          <a:effectRef idx="1">
            <a:schemeClr val="accent1"/>
          </a:effectRef>
          <a:fontRef idx="minor">
            <a:schemeClr val="lt1"/>
          </a:fontRef>
        </p:style>
        <p:txBody>
          <a:bodyPr vert="horz" lIns="91440" tIns="45720" rIns="91440" bIns="45720" rtlCol="0" anchor="b">
            <a:normAutofit fontScale="90000"/>
          </a:bodyPr>
          <a:lstStyle>
            <a:lvl1pPr algn="l" defTabSz="914400" rtl="0" eaLnBrk="1" latinLnBrk="0" hangingPunct="1">
              <a:spcBef>
                <a:spcPct val="0"/>
              </a:spcBef>
              <a:buNone/>
              <a:defRPr sz="40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fr-FR" dirty="0" smtClean="0">
                <a:effectLst>
                  <a:outerShdw blurRad="38100" dist="38100" dir="2700000" algn="tl">
                    <a:srgbClr val="000000">
                      <a:alpha val="43137"/>
                    </a:srgbClr>
                  </a:outerShdw>
                </a:effectLst>
              </a:rPr>
              <a:t>Certification DNL (</a:t>
            </a:r>
            <a:r>
              <a:rPr lang="fr-FR" dirty="0" err="1" smtClean="0">
                <a:effectLst>
                  <a:outerShdw blurRad="38100" dist="38100" dir="2700000" algn="tl">
                    <a:srgbClr val="000000">
                      <a:alpha val="43137"/>
                    </a:srgbClr>
                  </a:outerShdw>
                </a:effectLst>
              </a:rPr>
              <a:t>professeur-e</a:t>
            </a:r>
            <a:r>
              <a:rPr lang="fr-FR" dirty="0" smtClean="0">
                <a:effectLst>
                  <a:outerShdw blurRad="38100" dist="38100" dir="2700000" algn="tl">
                    <a:srgbClr val="000000">
                      <a:alpha val="43137"/>
                    </a:srgbClr>
                  </a:outerShdw>
                </a:effectLst>
              </a:rPr>
              <a:t>)</a:t>
            </a:r>
            <a:endParaRPr lang="fr-FR"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32428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arn(inVertical)">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arn(inVertical)">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barn(inVertical)">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barn(inVertical)">
                                      <p:cBhvr>
                                        <p:cTn id="36" dur="500"/>
                                        <p:tgtEl>
                                          <p:spTgt spid="3">
                                            <p:txEl>
                                              <p:pRg st="8" end="8"/>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Effect transition="in" filter="barn(inVertical)">
                                      <p:cBhvr>
                                        <p:cTn id="41" dur="500"/>
                                        <p:tgtEl>
                                          <p:spTgt spid="3">
                                            <p:txEl>
                                              <p:pRg st="9" end="9"/>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3">
                                            <p:txEl>
                                              <p:pRg st="10" end="10"/>
                                            </p:txEl>
                                          </p:spTgt>
                                        </p:tgtEl>
                                        <p:attrNameLst>
                                          <p:attrName>style.visibility</p:attrName>
                                        </p:attrNameLst>
                                      </p:cBhvr>
                                      <p:to>
                                        <p:strVal val="visible"/>
                                      </p:to>
                                    </p:set>
                                    <p:animEffect transition="in" filter="barn(inVertical)">
                                      <p:cBhvr>
                                        <p:cTn id="46"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272</TotalTime>
  <Words>695</Words>
  <Application>Microsoft Office PowerPoint</Application>
  <PresentationFormat>Affichage à l'écran (4:3)</PresentationFormat>
  <Paragraphs>106</Paragraphs>
  <Slides>14</Slides>
  <Notes>0</Notes>
  <HiddenSlides>0</HiddenSlides>
  <MMClips>0</MMClips>
  <ScaleCrop>false</ScaleCrop>
  <HeadingPairs>
    <vt:vector size="6" baseType="variant">
      <vt:variant>
        <vt:lpstr>Thème</vt:lpstr>
      </vt:variant>
      <vt:variant>
        <vt:i4>2</vt:i4>
      </vt:variant>
      <vt:variant>
        <vt:lpstr>Serveurs OLE incorporés</vt:lpstr>
      </vt:variant>
      <vt:variant>
        <vt:i4>1</vt:i4>
      </vt:variant>
      <vt:variant>
        <vt:lpstr>Titres des diapositives</vt:lpstr>
      </vt:variant>
      <vt:variant>
        <vt:i4>14</vt:i4>
      </vt:variant>
    </vt:vector>
  </HeadingPairs>
  <TitlesOfParts>
    <vt:vector size="17" baseType="lpstr">
      <vt:lpstr>Thème Office</vt:lpstr>
      <vt:lpstr>Austin</vt:lpstr>
      <vt:lpstr>Acrobat Document</vt:lpstr>
      <vt:lpstr>¡Feliz 2018!</vt:lpstr>
      <vt:lpstr>     Sections Européennes Formation inter académique Créteil-Paris-Versailles </vt:lpstr>
      <vt:lpstr>Présentation PowerPoint</vt:lpstr>
      <vt:lpstr>SECTIONS EUROPÉENNES http://www.education.gouv.fr/bo/2006/34/MENE0602013A.htm</vt:lpstr>
      <vt:lpstr>Le CC et l’oral spécifique </vt:lpstr>
      <vt:lpstr>Le CC</vt:lpstr>
      <vt:lpstr>L’oral spécifique </vt:lpstr>
      <vt:lpstr>Présentation PowerPoint</vt:lpstr>
      <vt:lpstr>Certification DNL (professeur-e)</vt:lpstr>
      <vt:lpstr>Certification Cervantes</vt:lpstr>
      <vt:lpstr>Mobilité facultative</vt:lpstr>
      <vt:lpstr>Attestations de la voie professionnelle </vt:lpstr>
      <vt:lpstr>Présentation PowerPoint</vt:lpstr>
      <vt:lpstr>Merci à tous pour votre travail et votre implication auprès de nos élèves.  </vt:lpstr>
    </vt:vector>
  </TitlesOfParts>
  <Company>DSI-Rectorat de Versailles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¡Feliz año nuevo!</dc:title>
  <dc:creator>Aurore Cortes-Cheyron</dc:creator>
  <cp:lastModifiedBy>Aurore Cortes-Cheyron</cp:lastModifiedBy>
  <cp:revision>39</cp:revision>
  <dcterms:created xsi:type="dcterms:W3CDTF">2018-01-24T18:53:08Z</dcterms:created>
  <dcterms:modified xsi:type="dcterms:W3CDTF">2018-01-25T13:48:46Z</dcterms:modified>
</cp:coreProperties>
</file>